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0" r:id="rId3"/>
    <p:sldId id="257" r:id="rId4"/>
    <p:sldId id="371" r:id="rId5"/>
    <p:sldId id="258" r:id="rId6"/>
    <p:sldId id="268" r:id="rId7"/>
    <p:sldId id="307" r:id="rId8"/>
    <p:sldId id="272" r:id="rId9"/>
    <p:sldId id="301" r:id="rId10"/>
    <p:sldId id="303" r:id="rId11"/>
    <p:sldId id="304" r:id="rId12"/>
    <p:sldId id="327" r:id="rId13"/>
    <p:sldId id="290" r:id="rId14"/>
    <p:sldId id="374" r:id="rId15"/>
    <p:sldId id="305" r:id="rId16"/>
    <p:sldId id="395" r:id="rId17"/>
    <p:sldId id="260" r:id="rId18"/>
    <p:sldId id="396" r:id="rId19"/>
    <p:sldId id="306" r:id="rId20"/>
    <p:sldId id="397" r:id="rId21"/>
    <p:sldId id="261" r:id="rId22"/>
    <p:sldId id="263" r:id="rId23"/>
    <p:sldId id="274" r:id="rId24"/>
    <p:sldId id="265" r:id="rId25"/>
    <p:sldId id="276" r:id="rId26"/>
    <p:sldId id="373" r:id="rId27"/>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pos="21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736"/>
        <p:guide pos="216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0" Type="http://schemas.openxmlformats.org/officeDocument/2006/relationships/slideLayout" Target="../slideLayouts/slideLayout3.xml"/><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jpeg"/><Relationship Id="rId16" Type="http://schemas.openxmlformats.org/officeDocument/2006/relationships/image" Target="../media/image22.png"/><Relationship Id="rId15" Type="http://schemas.openxmlformats.org/officeDocument/2006/relationships/image" Target="../media/image21.jpe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etfulllogo"/>
          <p:cNvPicPr>
            <a:picLocks noChangeAspect="1"/>
          </p:cNvPicPr>
          <p:nvPr/>
        </p:nvPicPr>
        <p:blipFill>
          <a:blip r:embed="rId1"/>
          <a:stretch>
            <a:fillRect/>
          </a:stretch>
        </p:blipFill>
        <p:spPr>
          <a:xfrm>
            <a:off x="6501245" y="1496291"/>
            <a:ext cx="5286375" cy="1864360"/>
          </a:xfrm>
          <a:prstGeom prst="rect">
            <a:avLst/>
          </a:prstGeom>
        </p:spPr>
      </p:pic>
      <p:sp>
        <p:nvSpPr>
          <p:cNvPr id="14" name="Text Box 13"/>
          <p:cNvSpPr txBox="1"/>
          <p:nvPr/>
        </p:nvSpPr>
        <p:spPr>
          <a:xfrm>
            <a:off x="550718" y="6050971"/>
            <a:ext cx="17189450" cy="645160"/>
          </a:xfrm>
          <a:prstGeom prst="rect">
            <a:avLst/>
          </a:prstGeom>
          <a:noFill/>
        </p:spPr>
        <p:txBody>
          <a:bodyPr wrap="square" lIns="91440" tIns="45720" rIns="91440" bIns="45720" rtlCol="0" anchor="t">
            <a:spAutoFit/>
          </a:bodyPr>
          <a:lstStyle/>
          <a:p>
            <a:pPr algn="ctr"/>
            <a:r>
              <a:rPr lang="en-IN" altLang="en-US" sz="3600" b="1" spc="20">
                <a:solidFill>
                  <a:srgbClr val="000000"/>
                </a:solidFill>
                <a:latin typeface="Times New Roman" panose="02020603050405020304"/>
                <a:cs typeface="Times New Roman" panose="02020603050405020304"/>
                <a:sym typeface="+mn-ea"/>
              </a:rPr>
              <a:t>SOTA </a:t>
            </a:r>
            <a:r>
              <a:rPr lang="en-US" altLang="en-IN" sz="3600" b="1" spc="20">
                <a:solidFill>
                  <a:srgbClr val="000000"/>
                </a:solidFill>
                <a:latin typeface="Times New Roman" panose="02020603050405020304"/>
                <a:cs typeface="Times New Roman" panose="02020603050405020304"/>
                <a:sym typeface="+mn-ea"/>
              </a:rPr>
              <a:t>Intrusion Detection </a:t>
            </a:r>
            <a:r>
              <a:rPr lang="en-IN" altLang="en-US" sz="3600" b="1" spc="20">
                <a:solidFill>
                  <a:srgbClr val="000000"/>
                </a:solidFill>
                <a:latin typeface="Times New Roman" panose="02020603050405020304"/>
                <a:cs typeface="Times New Roman" panose="02020603050405020304"/>
                <a:sym typeface="+mn-ea"/>
              </a:rPr>
              <a:t>Framework </a:t>
            </a:r>
            <a:endParaRPr lang="en-IN" altLang="en-US" sz="3600" b="1" spc="20">
              <a:solidFill>
                <a:srgbClr val="000000"/>
              </a:solidFill>
              <a:latin typeface="Times New Roman" panose="02020603050405020304"/>
              <a:cs typeface="Times New Roman" panose="02020603050405020304"/>
              <a:sym typeface="+mn-ea"/>
            </a:endParaRPr>
          </a:p>
        </p:txBody>
      </p:sp>
      <p:sp>
        <p:nvSpPr>
          <p:cNvPr id="21" name="object 8"/>
          <p:cNvSpPr/>
          <p:nvPr/>
        </p:nvSpPr>
        <p:spPr>
          <a:xfrm>
            <a:off x="15496623" y="9092045"/>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3" name="Picture 3" descr="Shape&#10;&#10;Description automatically generated"/>
          <p:cNvPicPr>
            <a:picLocks noChangeAspect="1"/>
          </p:cNvPicPr>
          <p:nvPr/>
        </p:nvPicPr>
        <p:blipFill>
          <a:blip r:embed="rId2"/>
          <a:stretch>
            <a:fillRect/>
          </a:stretch>
        </p:blipFill>
        <p:spPr>
          <a:xfrm>
            <a:off x="0" y="3602"/>
            <a:ext cx="2743200" cy="2237232"/>
          </a:xfrm>
          <a:prstGeom prst="rect">
            <a:avLst/>
          </a:prstGeom>
        </p:spPr>
      </p:pic>
      <p:sp>
        <p:nvSpPr>
          <p:cNvPr id="4" name="object 8"/>
          <p:cNvSpPr/>
          <p:nvPr/>
        </p:nvSpPr>
        <p:spPr>
          <a:xfrm>
            <a:off x="3777" y="9092044"/>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5" name="Picture 3" descr="Shape&#10;&#10;Description automatically generated"/>
          <p:cNvPicPr>
            <a:picLocks noChangeAspect="1"/>
          </p:cNvPicPr>
          <p:nvPr/>
        </p:nvPicPr>
        <p:blipFill>
          <a:blip r:embed="rId2"/>
          <a:stretch>
            <a:fillRect/>
          </a:stretch>
        </p:blipFill>
        <p:spPr>
          <a:xfrm flipH="1">
            <a:off x="15544799" y="3602"/>
            <a:ext cx="2743200" cy="2237232"/>
          </a:xfrm>
          <a:prstGeom prst="rect">
            <a:avLst/>
          </a:prstGeom>
        </p:spPr>
      </p:pic>
      <p:sp>
        <p:nvSpPr>
          <p:cNvPr id="8" name="TextBox 7"/>
          <p:cNvSpPr txBox="1"/>
          <p:nvPr/>
        </p:nvSpPr>
        <p:spPr>
          <a:xfrm>
            <a:off x="6281304" y="3792682"/>
            <a:ext cx="5735781"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altLang="en-US" sz="2800" b="1">
                <a:latin typeface="Times New Roman" panose="02020603050405020304"/>
                <a:cs typeface="Times New Roman" panose="02020603050405020304"/>
              </a:rPr>
              <a:t>Major </a:t>
            </a:r>
            <a:r>
              <a:rPr lang="en-US" sz="2800" b="1">
                <a:latin typeface="Times New Roman" panose="02020603050405020304"/>
                <a:cs typeface="Times New Roman" panose="02020603050405020304"/>
              </a:rPr>
              <a:t>Project - COM-</a:t>
            </a:r>
            <a:r>
              <a:rPr lang="en-IN" altLang="en-US" sz="2800" b="1">
                <a:latin typeface="Times New Roman" panose="02020603050405020304"/>
                <a:cs typeface="Times New Roman" panose="02020603050405020304"/>
              </a:rPr>
              <a:t>811</a:t>
            </a:r>
            <a:endParaRPr lang="en-IN" altLang="en-US" sz="2800" b="1">
              <a:latin typeface="Times New Roman" panose="02020603050405020304"/>
              <a:ea typeface="Calibri" panose="020F0502020204030204"/>
              <a:cs typeface="Times New Roman" panose="02020603050405020304"/>
            </a:endParaRPr>
          </a:p>
        </p:txBody>
      </p:sp>
      <p:grpSp>
        <p:nvGrpSpPr>
          <p:cNvPr id="11" name="Group 10"/>
          <p:cNvGrpSpPr/>
          <p:nvPr/>
        </p:nvGrpSpPr>
        <p:grpSpPr>
          <a:xfrm>
            <a:off x="4760985" y="6983431"/>
            <a:ext cx="7147458" cy="768351"/>
            <a:chOff x="-1510393" y="8141275"/>
            <a:chExt cx="7147458" cy="768351"/>
          </a:xfrm>
        </p:grpSpPr>
        <p:sp>
          <p:nvSpPr>
            <p:cNvPr id="6" name="TextBox 5"/>
            <p:cNvSpPr txBox="1"/>
            <p:nvPr/>
          </p:nvSpPr>
          <p:spPr>
            <a:xfrm>
              <a:off x="-1510393" y="8141276"/>
              <a:ext cx="484067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200" b="1">
                  <a:latin typeface="Times New Roman" panose="02020603050405020304"/>
                  <a:cs typeface="Times New Roman" panose="02020603050405020304"/>
                </a:rPr>
                <a:t> Aadhaar Koul(Team Leader</a:t>
              </a:r>
              <a:r>
                <a:rPr lang="en-IN" altLang="en-US" sz="2200" b="1">
                  <a:latin typeface="Times New Roman" panose="02020603050405020304"/>
                  <a:cs typeface="Times New Roman" panose="02020603050405020304"/>
                </a:rPr>
                <a:t>)</a:t>
              </a:r>
              <a:endParaRPr lang="en-IN" altLang="en-US" sz="2200" b="1">
                <a:latin typeface="Times New Roman" panose="02020603050405020304"/>
                <a:cs typeface="Times New Roman" panose="02020603050405020304"/>
              </a:endParaRPr>
            </a:p>
            <a:p>
              <a:pPr algn="ctr"/>
              <a:r>
                <a:rPr lang="en-IN" altLang="en-US" sz="2200" b="1">
                  <a:latin typeface="Times New Roman" panose="02020603050405020304"/>
                  <a:ea typeface="Calibri" panose="020F0502020204030204"/>
                  <a:cs typeface="Times New Roman" panose="02020603050405020304"/>
                </a:rPr>
                <a:t>Project Incharge - </a:t>
              </a:r>
              <a:endParaRPr lang="en-IN" altLang="en-US" sz="2200" b="1">
                <a:latin typeface="Times New Roman" panose="02020603050405020304"/>
                <a:ea typeface="Calibri" panose="020F0502020204030204"/>
                <a:cs typeface="Times New Roman" panose="02020603050405020304"/>
              </a:endParaRPr>
            </a:p>
          </p:txBody>
        </p:sp>
        <p:sp>
          <p:nvSpPr>
            <p:cNvPr id="9" name="TextBox 8"/>
            <p:cNvSpPr txBox="1"/>
            <p:nvPr/>
          </p:nvSpPr>
          <p:spPr>
            <a:xfrm>
              <a:off x="2696438" y="8141275"/>
              <a:ext cx="294062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ctr">
                <a:buFont typeface="Calibri" panose="020F0502020204030204"/>
                <a:buChar char="-"/>
              </a:pPr>
              <a:r>
                <a:rPr lang="en-IN" altLang="en-US" sz="2200">
                  <a:latin typeface="Times New Roman" panose="02020603050405020304"/>
                  <a:cs typeface="Times New Roman" panose="02020603050405020304"/>
                </a:rPr>
                <a:t>2020a1r040</a:t>
              </a:r>
              <a:endParaRPr lang="en-IN" altLang="en-US" sz="2200">
                <a:latin typeface="Times New Roman" panose="02020603050405020304"/>
                <a:cs typeface="Times New Roman" panose="02020603050405020304"/>
              </a:endParaRPr>
            </a:p>
            <a:p>
              <a:pPr marL="457200" indent="-457200" algn="ctr">
                <a:buFont typeface="Calibri" panose="020F0502020204030204"/>
                <a:buChar char="-"/>
              </a:pPr>
              <a:endParaRPr lang="en-IN" altLang="en-US" sz="2200">
                <a:latin typeface="Times New Roman" panose="02020603050405020304"/>
                <a:cs typeface="Times New Roman" panose="02020603050405020304"/>
              </a:endParaRPr>
            </a:p>
          </p:txBody>
        </p:sp>
      </p:grpSp>
      <p:pic>
        <p:nvPicPr>
          <p:cNvPr id="15" name="Picture 15" descr="Text&#10;&#10;Description automatically generated"/>
          <p:cNvPicPr>
            <a:picLocks noChangeAspect="1"/>
          </p:cNvPicPr>
          <p:nvPr/>
        </p:nvPicPr>
        <p:blipFill>
          <a:blip r:embed="rId3"/>
          <a:stretch>
            <a:fillRect/>
          </a:stretch>
        </p:blipFill>
        <p:spPr>
          <a:xfrm>
            <a:off x="4000500" y="4173005"/>
            <a:ext cx="10287001" cy="714862"/>
          </a:xfrm>
          <a:prstGeom prst="rect">
            <a:avLst/>
          </a:prstGeom>
        </p:spPr>
      </p:pic>
      <p:pic>
        <p:nvPicPr>
          <p:cNvPr id="16" name="Picture 16"/>
          <p:cNvPicPr>
            <a:picLocks noChangeAspect="1"/>
          </p:cNvPicPr>
          <p:nvPr/>
        </p:nvPicPr>
        <p:blipFill>
          <a:blip r:embed="rId4"/>
          <a:stretch>
            <a:fillRect/>
          </a:stretch>
        </p:blipFill>
        <p:spPr>
          <a:xfrm>
            <a:off x="4665519" y="8785166"/>
            <a:ext cx="8956963" cy="656806"/>
          </a:xfrm>
          <a:prstGeom prst="rect">
            <a:avLst/>
          </a:prstGeom>
        </p:spPr>
      </p:pic>
      <p:pic>
        <p:nvPicPr>
          <p:cNvPr id="7" name="Picture 6" descr="vasdsdcd_-_Copy-removebg-preview"/>
          <p:cNvPicPr>
            <a:picLocks noChangeAspect="1"/>
          </p:cNvPicPr>
          <p:nvPr/>
        </p:nvPicPr>
        <p:blipFill>
          <a:blip r:embed="rId5"/>
          <a:stretch>
            <a:fillRect/>
          </a:stretch>
        </p:blipFill>
        <p:spPr>
          <a:xfrm>
            <a:off x="7216775" y="4748530"/>
            <a:ext cx="1157605" cy="1157605"/>
          </a:xfrm>
          <a:prstGeom prst="rect">
            <a:avLst/>
          </a:prstGeom>
        </p:spPr>
      </p:pic>
      <p:sp>
        <p:nvSpPr>
          <p:cNvPr id="13" name="Text Box 12"/>
          <p:cNvSpPr txBox="1"/>
          <p:nvPr/>
        </p:nvSpPr>
        <p:spPr>
          <a:xfrm>
            <a:off x="8201025" y="5054600"/>
            <a:ext cx="2205990" cy="645160"/>
          </a:xfrm>
          <a:prstGeom prst="rect">
            <a:avLst/>
          </a:prstGeom>
          <a:noFill/>
        </p:spPr>
        <p:txBody>
          <a:bodyPr wrap="square" lIns="91440" tIns="45720" rIns="91440" bIns="45720" rtlCol="0" anchor="t">
            <a:spAutoFit/>
          </a:bodyPr>
          <a:p>
            <a:pPr algn="ctr"/>
            <a:r>
              <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rPr>
              <a:t>Pingfence</a:t>
            </a:r>
            <a:endPar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HONEYPOT SYSTEM</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2" name="Picture 1" descr="canarytokens"/>
          <p:cNvPicPr>
            <a:picLocks noChangeAspect="1"/>
          </p:cNvPicPr>
          <p:nvPr/>
        </p:nvPicPr>
        <p:blipFill>
          <a:blip r:embed="rId1"/>
          <a:srcRect l="652" t="15588"/>
          <a:stretch>
            <a:fillRect/>
          </a:stretch>
        </p:blipFill>
        <p:spPr>
          <a:xfrm>
            <a:off x="1572260" y="1855470"/>
            <a:ext cx="15144115" cy="6281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2725400" y="1181100"/>
            <a:ext cx="4638675" cy="4246675"/>
          </a:xfrm>
          <a:prstGeom prst="rect">
            <a:avLst/>
          </a:prstGeom>
        </p:spPr>
        <p:txBody>
          <a:bodyPr vert="horz" wrap="square" lIns="0" tIns="253365" rIns="0" bIns="0" rtlCol="0" anchor="t">
            <a:spAutoFit/>
          </a:bodyPr>
          <a:lstStyle/>
          <a:p>
            <a:pPr marL="12700">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IN" sz="3200" b="1" spc="60" dirty="0">
              <a:solidFill>
                <a:srgbClr val="1736B1"/>
              </a:solidFill>
              <a:latin typeface="Times New Roman" panose="02020603050405020304"/>
              <a:cs typeface="Trebuchet MS" panose="020B0603020202020204"/>
            </a:endParaRPr>
          </a:p>
          <a:p>
            <a:pPr marL="12700">
              <a:spcBef>
                <a:spcPts val="1995"/>
              </a:spcBef>
            </a:pPr>
            <a:r>
              <a:rPr lang="en-IN" sz="2400" b="1" spc="60" dirty="0">
                <a:solidFill>
                  <a:srgbClr val="1736B1"/>
                </a:solidFill>
                <a:latin typeface="Times New Roman" panose="02020603050405020304"/>
                <a:cs typeface="Times New Roman" panose="02020603050405020304"/>
              </a:rPr>
              <a:t>* </a:t>
            </a:r>
            <a:r>
              <a:rPr lang="en-IN" sz="2400" dirty="0">
                <a:latin typeface="Times New Roman" panose="02020603050405020304"/>
                <a:cs typeface="Times New Roman" panose="02020603050405020304"/>
                <a:sym typeface="+mn-ea"/>
              </a:rPr>
              <a:t>Decoy Vulnerable FTP</a:t>
            </a:r>
            <a:r>
              <a:rPr lang="en-US" altLang="en-IN" sz="2400" dirty="0">
                <a:latin typeface="Times New Roman" panose="02020603050405020304"/>
                <a:cs typeface="Times New Roman" panose="02020603050405020304"/>
                <a:sym typeface="+mn-ea"/>
              </a:rPr>
              <a:t> server </a:t>
            </a:r>
            <a:endParaRPr sz="2400">
              <a:latin typeface="Times New Roman" panose="02020603050405020304" charset="0"/>
              <a:cs typeface="Times New Roman" panose="02020603050405020304" charset="0"/>
            </a:endParaRPr>
          </a:p>
          <a:p>
            <a:pPr marL="12700">
              <a:spcBef>
                <a:spcPts val="1625"/>
              </a:spcBef>
            </a:pPr>
            <a:r>
              <a:rPr lang="en-IN" sz="2400" dirty="0">
                <a:latin typeface="Times New Roman" panose="02020603050405020304"/>
                <a:cs typeface="Times New Roman" panose="02020603050405020304"/>
              </a:rPr>
              <a:t>* Flag based Tracking </a:t>
            </a:r>
            <a:endParaRPr lang="en-IN" sz="2400" dirty="0">
              <a:latin typeface="Times New Roman" panose="02020603050405020304" charset="0"/>
              <a:cs typeface="Times New Roman" panose="02020603050405020304" charset="0"/>
            </a:endParaRPr>
          </a:p>
          <a:p>
            <a:pPr marL="12700">
              <a:lnSpc>
                <a:spcPct val="100000"/>
              </a:lnSpc>
              <a:spcBef>
                <a:spcPts val="1625"/>
              </a:spcBef>
            </a:pPr>
            <a:r>
              <a:rPr lang="en-IN" sz="2400" dirty="0">
                <a:latin typeface="Times New Roman" panose="02020603050405020304"/>
                <a:cs typeface="Times New Roman" panose="02020603050405020304"/>
              </a:rPr>
              <a:t>* Type of attack vector identification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 vector Location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Attacker IP address</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Realtime network monitoring </a:t>
            </a: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2721225" y="7103667"/>
            <a:ext cx="1571625" cy="922020"/>
          </a:xfrm>
          <a:prstGeom prst="rect">
            <a:avLst/>
          </a:prstGeom>
          <a:noFill/>
        </p:spPr>
        <p:txBody>
          <a:bodyPr wrap="square" lIns="91440" tIns="45720" rIns="91440" bIns="45720" rtlCol="0" anchor="t">
            <a:spAutoFit/>
          </a:bodyPr>
          <a:lstStyle/>
          <a:p>
            <a:pPr marL="12700">
              <a:spcBef>
                <a:spcPts val="1995"/>
              </a:spcBef>
            </a:pPr>
            <a:r>
              <a:rPr lang="en-IN" b="1" spc="6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2" name="Picture 2" descr="Qr code&#10;&#10;Description automatically generated"/>
          <p:cNvPicPr>
            <a:picLocks noChangeAspect="1"/>
          </p:cNvPicPr>
          <p:nvPr/>
        </p:nvPicPr>
        <p:blipFill>
          <a:blip r:embed="rId3"/>
          <a:stretch>
            <a:fillRect/>
          </a:stretch>
        </p:blipFill>
        <p:spPr>
          <a:xfrm>
            <a:off x="14865263" y="6652886"/>
            <a:ext cx="2743200"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375063" y="342900"/>
            <a:ext cx="14554864" cy="897490"/>
          </a:xfrm>
          <a:prstGeom prst="rect">
            <a:avLst/>
          </a:prstGeom>
        </p:spPr>
        <p:txBody>
          <a:bodyPr vert="horz" wrap="square" lIns="0" tIns="12065" rIns="0" bIns="0" rtlCol="0" anchor="t">
            <a:spAutoFit/>
          </a:bodyPr>
          <a:lstStyle/>
          <a:p>
            <a:pPr marL="12700" marR="5080">
              <a:lnSpc>
                <a:spcPct val="116000"/>
              </a:lnSpc>
              <a:spcBef>
                <a:spcPts val="95"/>
              </a:spcBef>
            </a:pPr>
            <a:r>
              <a:rPr lang="en-US" altLang="en-IN" sz="5400" spc="195" dirty="0">
                <a:latin typeface="Times New Roman" panose="02020603050405020304"/>
                <a:cs typeface="Trebuchet MS" panose="020B0603020202020204"/>
              </a:rPr>
              <a:t>HARDWARE </a:t>
            </a:r>
            <a:r>
              <a:rPr lang="en-US" altLang="en-IN" sz="5400" spc="195" dirty="0">
                <a:latin typeface="Times New Roman" panose="02020603050405020304"/>
              </a:rPr>
              <a:t>COMPONENTS</a:t>
            </a:r>
            <a:endParaRPr lang="en-US" altLang="en-IN" sz="5400" spc="195">
              <a:solidFill>
                <a:schemeClr val="tx2">
                  <a:lumMod val="60000"/>
                  <a:lumOff val="40000"/>
                </a:schemeClr>
              </a:solidFill>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007968" cy="369332"/>
          </a:xfrm>
          <a:prstGeom prst="rect">
            <a:avLst/>
          </a:prstGeom>
          <a:noFill/>
        </p:spPr>
        <p:txBody>
          <a:bodyPr wrap="none" lIns="91440" tIns="45720" rIns="91440" bIns="45720" rtlCol="0" anchor="t">
            <a:spAutoFit/>
          </a:bodyPr>
          <a:lstStyle/>
          <a:p>
            <a:pPr marL="12700">
              <a:lnSpc>
                <a:spcPct val="100000"/>
              </a:lnSpc>
              <a:spcBef>
                <a:spcPts val="1995"/>
              </a:spcBef>
            </a:pPr>
            <a:r>
              <a:rPr lang="en-US" b="1" spc="60" dirty="0">
                <a:solidFill>
                  <a:srgbClr val="1736B1"/>
                </a:solidFill>
                <a:latin typeface="Times New Roman" panose="02020603050405020304"/>
                <a:cs typeface="Trebuchet MS" panose="020B0603020202020204"/>
                <a:sym typeface="+mn-ea"/>
              </a:rPr>
              <a:t>Sensors</a:t>
            </a:r>
            <a:endParaRPr lang="en-US" dirty="0">
              <a:latin typeface="Times New Roman" panose="02020603050405020304"/>
              <a:cs typeface="Times New Roman" panose="02020603050405020304"/>
            </a:endParaRPr>
          </a:p>
        </p:txBody>
      </p:sp>
      <p:sp>
        <p:nvSpPr>
          <p:cNvPr id="4" name="Text Box 3"/>
          <p:cNvSpPr txBox="1"/>
          <p:nvPr/>
        </p:nvSpPr>
        <p:spPr>
          <a:xfrm>
            <a:off x="4690622" y="4555614"/>
            <a:ext cx="2662908" cy="646331"/>
          </a:xfrm>
          <a:prstGeom prst="rect">
            <a:avLst/>
          </a:prstGeom>
          <a:noFill/>
        </p:spPr>
        <p:txBody>
          <a:bodyPr wrap="none" lIns="91440" tIns="45720" rIns="91440" bIns="45720" rtlCol="0" anchor="t">
            <a:spAutoFit/>
          </a:bodyPr>
          <a:lstStyle/>
          <a:p>
            <a:pPr marL="12700" algn="ctr">
              <a:spcBef>
                <a:spcPts val="1995"/>
              </a:spcBef>
            </a:pPr>
            <a:r>
              <a:rPr lang="en-US" b="1" spc="60" dirty="0">
                <a:solidFill>
                  <a:srgbClr val="1736B1"/>
                </a:solidFill>
                <a:latin typeface="Times New Roman" panose="02020603050405020304"/>
                <a:cs typeface="Trebuchet MS" panose="020B0603020202020204"/>
                <a:sym typeface="+mn-ea"/>
              </a:rPr>
              <a:t>Micro Computers</a:t>
            </a:r>
            <a:endParaRPr lang="en-US" dirty="0">
              <a:solidFill>
                <a:srgbClr val="000000"/>
              </a:solidFill>
              <a:latin typeface="Times New Roman" panose="02020603050405020304"/>
              <a:cs typeface="Calibri" panose="020F0502020204030204"/>
            </a:endParaRPr>
          </a:p>
          <a:p>
            <a:pPr algn="ctr"/>
            <a:r>
              <a:rPr lang="en-US" b="1" dirty="0">
                <a:solidFill>
                  <a:srgbClr val="1736B1"/>
                </a:solidFill>
                <a:latin typeface="Times New Roman" panose="02020603050405020304"/>
                <a:cs typeface="Calibri" panose="020F0502020204030204"/>
              </a:rPr>
              <a:t>Raspberry Pi 4 Model B</a:t>
            </a:r>
            <a:endParaRPr lang="en-US" dirty="0">
              <a:solidFill>
                <a:srgbClr val="1736B1"/>
              </a:solidFill>
              <a:latin typeface="Times New Roman" panose="02020603050405020304"/>
              <a:cs typeface="Calibri" panose="020F0502020204030204"/>
            </a:endParaRPr>
          </a:p>
        </p:txBody>
      </p:sp>
      <p:sp>
        <p:nvSpPr>
          <p:cNvPr id="5" name="Text Box 4"/>
          <p:cNvSpPr txBox="1"/>
          <p:nvPr/>
        </p:nvSpPr>
        <p:spPr>
          <a:xfrm>
            <a:off x="2367227" y="8451850"/>
            <a:ext cx="1692451"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Wi-Fi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8266</a:t>
            </a:r>
            <a:endParaRPr lang="en-US" spc="60" dirty="0">
              <a:solidFill>
                <a:srgbClr val="1736B1"/>
              </a:solidFill>
              <a:latin typeface="Times New Roman" panose="02020603050405020304"/>
              <a:cs typeface="Times New Roman" panose="02020603050405020304"/>
            </a:endParaRPr>
          </a:p>
        </p:txBody>
      </p:sp>
      <p:pic>
        <p:nvPicPr>
          <p:cNvPr id="6" name="Picture 5" descr="download (6)"/>
          <p:cNvPicPr>
            <a:picLocks noChangeAspect="1"/>
          </p:cNvPicPr>
          <p:nvPr/>
        </p:nvPicPr>
        <p:blipFill>
          <a:blip r:embed="rId1"/>
          <a:stretch>
            <a:fillRect/>
          </a:stretch>
        </p:blipFill>
        <p:spPr>
          <a:xfrm>
            <a:off x="4412182" y="2569558"/>
            <a:ext cx="3218815" cy="1889760"/>
          </a:xfrm>
          <a:prstGeom prst="rect">
            <a:avLst/>
          </a:prstGeom>
        </p:spPr>
      </p:pic>
      <p:pic>
        <p:nvPicPr>
          <p:cNvPr id="8" name="Picture 7" descr="download (8)"/>
          <p:cNvPicPr>
            <a:picLocks noChangeAspect="1"/>
          </p:cNvPicPr>
          <p:nvPr/>
        </p:nvPicPr>
        <p:blipFill>
          <a:blip r:embed="rId2"/>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3"/>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4"/>
          <a:stretch>
            <a:fillRect/>
          </a:stretch>
        </p:blipFill>
        <p:spPr>
          <a:xfrm>
            <a:off x="11506200" y="2857500"/>
            <a:ext cx="4664075" cy="4664075"/>
          </a:xfrm>
          <a:prstGeom prst="rect">
            <a:avLst/>
          </a:prstGeom>
        </p:spPr>
      </p:pic>
      <p:sp>
        <p:nvSpPr>
          <p:cNvPr id="27" name="Text Box 26"/>
          <p:cNvSpPr txBox="1"/>
          <p:nvPr/>
        </p:nvSpPr>
        <p:spPr>
          <a:xfrm>
            <a:off x="6553200" y="8343900"/>
            <a:ext cx="1950982"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Camera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32 CAM</a:t>
            </a:r>
            <a:endParaRPr lang="en-US" spc="60" dirty="0">
              <a:solidFill>
                <a:srgbClr val="1736B1"/>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88027" y="342900"/>
            <a:ext cx="9384088"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rPr>
              <a:t>IOT DEVICES</a:t>
            </a:r>
            <a:endParaRPr lang="en-US" sz="5400">
              <a:latin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97490" cy="369332"/>
          </a:xfrm>
          <a:prstGeom prst="rect">
            <a:avLst/>
          </a:prstGeom>
          <a:noFill/>
        </p:spPr>
        <p:txBody>
          <a:bodyPr wrap="none" lIns="91440" tIns="45720" rIns="91440" bIns="45720" rtlCol="0" anchor="t">
            <a:spAutoFit/>
          </a:bodyPr>
          <a:lstStyle/>
          <a:p>
            <a:pPr marL="12700">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4" name="Text Box 3"/>
          <p:cNvSpPr txBox="1"/>
          <p:nvPr/>
        </p:nvSpPr>
        <p:spPr>
          <a:xfrm>
            <a:off x="4244549" y="2162457"/>
            <a:ext cx="197490" cy="369332"/>
          </a:xfrm>
          <a:prstGeom prst="rect">
            <a:avLst/>
          </a:prstGeom>
          <a:noFill/>
        </p:spPr>
        <p:txBody>
          <a:bodyPr wrap="none" lIns="91440" tIns="45720" rIns="91440" bIns="45720" rtlCol="0" anchor="t">
            <a:spAutoFit/>
          </a:bodyPr>
          <a:lstStyle/>
          <a:p>
            <a:pPr marL="12700" algn="ctr">
              <a:spcBef>
                <a:spcPts val="1995"/>
              </a:spcBef>
            </a:pPr>
            <a:endParaRPr lang="en-US" b="1" dirty="0">
              <a:solidFill>
                <a:srgbClr val="1736B1"/>
              </a:solidFill>
              <a:latin typeface="Times New Roman" panose="02020603050405020304"/>
              <a:cs typeface="Calibri" panose="020F0502020204030204"/>
            </a:endParaRPr>
          </a:p>
        </p:txBody>
      </p:sp>
      <p:sp>
        <p:nvSpPr>
          <p:cNvPr id="5" name="Text Box 4"/>
          <p:cNvSpPr txBox="1"/>
          <p:nvPr/>
        </p:nvSpPr>
        <p:spPr>
          <a:xfrm>
            <a:off x="3114707" y="845185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27" name="Text Box 26"/>
          <p:cNvSpPr txBox="1"/>
          <p:nvPr/>
        </p:nvSpPr>
        <p:spPr>
          <a:xfrm>
            <a:off x="7429946" y="834390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pic>
        <p:nvPicPr>
          <p:cNvPr id="7" name="Picture 4" descr="Diagram&#10;&#10;Description automatically generated"/>
          <p:cNvPicPr>
            <a:picLocks noChangeAspect="1"/>
          </p:cNvPicPr>
          <p:nvPr/>
        </p:nvPicPr>
        <p:blipFill>
          <a:blip r:embed="rId1"/>
          <a:stretch>
            <a:fillRect/>
          </a:stretch>
        </p:blipFill>
        <p:spPr>
          <a:xfrm>
            <a:off x="9733752" y="2431064"/>
            <a:ext cx="7762617" cy="4715790"/>
          </a:xfrm>
          <a:prstGeom prst="rect">
            <a:avLst/>
          </a:prstGeom>
        </p:spPr>
      </p:pic>
      <p:pic>
        <p:nvPicPr>
          <p:cNvPr id="10" name="Picture 7" descr="Diagram, schematic&#10;&#10;Description automatically generated"/>
          <p:cNvPicPr>
            <a:picLocks noChangeAspect="1"/>
          </p:cNvPicPr>
          <p:nvPr/>
        </p:nvPicPr>
        <p:blipFill>
          <a:blip r:embed="rId2"/>
          <a:stretch>
            <a:fillRect/>
          </a:stretch>
        </p:blipFill>
        <p:spPr>
          <a:xfrm>
            <a:off x="1375563" y="2425770"/>
            <a:ext cx="7762619" cy="4715791"/>
          </a:xfrm>
          <a:prstGeom prst="rect">
            <a:avLst/>
          </a:prstGeom>
        </p:spPr>
      </p:pic>
      <p:sp>
        <p:nvSpPr>
          <p:cNvPr id="11" name="TextBox 10"/>
          <p:cNvSpPr txBox="1"/>
          <p:nvPr/>
        </p:nvSpPr>
        <p:spPr>
          <a:xfrm>
            <a:off x="13126641" y="7460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12700" algn="ctr">
              <a:spcBef>
                <a:spcPts val="1995"/>
              </a:spcBef>
            </a:pPr>
            <a:r>
              <a:rPr lang="en-US" b="1" dirty="0">
                <a:solidFill>
                  <a:schemeClr val="tx2"/>
                </a:solidFill>
                <a:latin typeface="Times New Roman" panose="02020603050405020304"/>
                <a:cs typeface="Calibri" panose="020F0502020204030204"/>
              </a:rPr>
              <a:t>ULTRASONIC SENSOR </a:t>
            </a:r>
            <a:endParaRPr lang="en-US" b="1" dirty="0">
              <a:solidFill>
                <a:schemeClr val="tx2"/>
              </a:solidFill>
              <a:latin typeface="Times New Roman" panose="02020603050405020304"/>
              <a:cs typeface="Calibri" panose="020F0502020204030204"/>
            </a:endParaRPr>
          </a:p>
        </p:txBody>
      </p:sp>
      <p:sp>
        <p:nvSpPr>
          <p:cNvPr id="12" name="TextBox 11"/>
          <p:cNvSpPr txBox="1"/>
          <p:nvPr/>
        </p:nvSpPr>
        <p:spPr>
          <a:xfrm>
            <a:off x="2196703" y="73178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chemeClr val="tx2"/>
                </a:solidFill>
                <a:latin typeface="Times New Roman" panose="02020603050405020304"/>
                <a:cs typeface="Calibri" panose="020F0502020204030204"/>
              </a:rPr>
              <a:t>TEMPERATURE AND HUMIDITY SENSOR </a:t>
            </a:r>
            <a:endParaRPr lang="en-US" dirty="0">
              <a:solidFill>
                <a:schemeClr val="tx2"/>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BLYNK CLOUD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3753578" y="1856462"/>
            <a:ext cx="3987800" cy="5939446"/>
          </a:xfrm>
          <a:prstGeom prst="rect">
            <a:avLst/>
          </a:prstGeom>
        </p:spPr>
        <p:txBody>
          <a:bodyPr vert="horz" wrap="square" lIns="0" tIns="253365" rIns="0" bIns="0" rtlCol="0" anchor="t">
            <a:spAutoFit/>
          </a:bodyPr>
          <a:lstStyle/>
          <a:p>
            <a:pPr marL="12700" algn="just">
              <a:lnSpc>
                <a:spcPct val="100000"/>
              </a:lnSpc>
              <a:spcBef>
                <a:spcPts val="1995"/>
              </a:spcBef>
            </a:pPr>
            <a:r>
              <a:rPr lang="en-IN" sz="3600" b="1" spc="60" dirty="0">
                <a:solidFill>
                  <a:srgbClr val="1736B1"/>
                </a:solidFill>
                <a:latin typeface="Times New Roman" panose="02020603050405020304"/>
                <a:cs typeface="Trebuchet MS" panose="020B0603020202020204"/>
              </a:rPr>
              <a:t>Features</a:t>
            </a:r>
            <a:endParaRPr lang="en-US" sz="3600" dirty="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UI</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t>
            </a:r>
            <a:r>
              <a:rPr lang="en-IN" sz="2400" dirty="0" err="1">
                <a:latin typeface="Times New Roman" panose="02020603050405020304"/>
                <a:cs typeface="Times New Roman" panose="02020603050405020304"/>
              </a:rPr>
              <a:t>Integratable</a:t>
            </a:r>
            <a:r>
              <a:rPr lang="en-IN" sz="2400" dirty="0">
                <a:latin typeface="Times New Roman" panose="02020603050405020304"/>
                <a:cs typeface="Times New Roman" panose="02020603050405020304"/>
              </a:rPr>
              <a:t> API Key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Mobile and Web based platforms available.</a:t>
            </a:r>
            <a:endParaRPr lang="en-IN" sz="2400" dirty="0">
              <a:latin typeface="Times New Roman" panose="02020603050405020304"/>
              <a:cs typeface="Times New Roman" panose="02020603050405020304"/>
            </a:endParaRPr>
          </a:p>
          <a:p>
            <a:pPr marL="12700" algn="just">
              <a:spcBef>
                <a:spcPts val="1625"/>
              </a:spcBef>
            </a:pPr>
            <a:r>
              <a:rPr lang="en-IN" sz="2400" dirty="0">
                <a:latin typeface="Times New Roman" panose="02020603050405020304"/>
                <a:cs typeface="Times New Roman" panose="02020603050405020304"/>
              </a:rPr>
              <a:t>* Drag and Drop Modular / admin dashboard </a:t>
            </a:r>
            <a:endParaRPr lang="en-IN" sz="2400" dirty="0">
              <a:latin typeface="Times New Roman" panose="02020603050405020304" charset="0"/>
              <a:cs typeface="Times New Roman" panose="02020603050405020304" charset="0"/>
            </a:endParaRPr>
          </a:p>
          <a:p>
            <a:pPr marL="12700" algn="just">
              <a:lnSpc>
                <a:spcPct val="100000"/>
              </a:lnSpc>
              <a:spcBef>
                <a:spcPts val="1625"/>
              </a:spcBef>
            </a:pPr>
            <a:r>
              <a:rPr lang="en-IN" sz="2400" dirty="0">
                <a:latin typeface="Times New Roman" panose="02020603050405020304"/>
                <a:cs typeface="Times New Roman" panose="02020603050405020304"/>
              </a:rPr>
              <a:t>* Receive real time push and email notifications.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Modular</a:t>
            </a:r>
            <a:endParaRPr lang="en-IN" sz="2400" dirty="0">
              <a:latin typeface="Times New Roman" panose="02020603050405020304"/>
              <a:cs typeface="Times New Roman" panose="02020603050405020304"/>
            </a:endParaRPr>
          </a:p>
        </p:txBody>
      </p:sp>
      <p:pic>
        <p:nvPicPr>
          <p:cNvPr id="2" name="Picture 1" descr="Screenshot (27)"/>
          <p:cNvPicPr>
            <a:picLocks noChangeAspect="1"/>
          </p:cNvPicPr>
          <p:nvPr/>
        </p:nvPicPr>
        <p:blipFill>
          <a:blip r:embed="rId1"/>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2"/>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2"/>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3"/>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3"/>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3"/>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Grp="1" noChangeAspect="1"/>
          </p:cNvPicPr>
          <p:nvPr>
            <p:ph sz="half" idx="2"/>
          </p:nvPr>
        </p:nvPicPr>
        <p:blipFill>
          <a:blip r:embed="rId3"/>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3"/>
          <a:srcRect l="56892" t="57950" r="32166" b="37200"/>
          <a:stretch>
            <a:fillRect/>
          </a:stretch>
        </p:blipFill>
        <p:spPr>
          <a:xfrm rot="5400000">
            <a:off x="9226550" y="6806565"/>
            <a:ext cx="1077595" cy="291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COMPUTER VISION MODULE</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Screenshot 2023-05-08 025235"/>
          <p:cNvPicPr>
            <a:picLocks noChangeAspect="1"/>
          </p:cNvPicPr>
          <p:nvPr/>
        </p:nvPicPr>
        <p:blipFill>
          <a:blip r:embed="rId2"/>
          <a:stretch>
            <a:fillRect/>
          </a:stretch>
        </p:blipFill>
        <p:spPr>
          <a:xfrm>
            <a:off x="609600" y="2241550"/>
            <a:ext cx="12566015" cy="6637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07663" y="1046907"/>
            <a:ext cx="10337575" cy="6493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pic>
        <p:nvPicPr>
          <p:cNvPr id="5" name="Picture 5"/>
          <p:cNvPicPr>
            <a:picLocks noChangeAspect="1"/>
          </p:cNvPicPr>
          <p:nvPr/>
        </p:nvPicPr>
        <p:blipFill rotWithShape="1">
          <a:blip r:embed="rId1"/>
          <a:srcRect l="16711" t="3984" r="22546" b="3214"/>
          <a:stretch>
            <a:fillRect/>
          </a:stretch>
        </p:blipFill>
        <p:spPr>
          <a:xfrm>
            <a:off x="1540441" y="826537"/>
            <a:ext cx="5653190" cy="8630397"/>
          </a:xfrm>
          <a:prstGeom prst="rect">
            <a:avLst/>
          </a:prstGeom>
        </p:spPr>
      </p:pic>
      <p:pic>
        <p:nvPicPr>
          <p:cNvPr id="8" name="Picture 8" descr="Graphical user interface, application, table&#10;&#10;Description automatically generated"/>
          <p:cNvPicPr>
            <a:picLocks noChangeAspect="1"/>
          </p:cNvPicPr>
          <p:nvPr/>
        </p:nvPicPr>
        <p:blipFill>
          <a:blip r:embed="rId2"/>
          <a:stretch>
            <a:fillRect/>
          </a:stretch>
        </p:blipFill>
        <p:spPr>
          <a:xfrm>
            <a:off x="9148048" y="609180"/>
            <a:ext cx="8053597" cy="4526987"/>
          </a:xfrm>
          <a:prstGeom prst="rect">
            <a:avLst/>
          </a:prstGeom>
        </p:spPr>
      </p:pic>
      <p:sp>
        <p:nvSpPr>
          <p:cNvPr id="2" name="object 2"/>
          <p:cNvSpPr txBox="1">
            <a:spLocks noGrp="1"/>
          </p:cNvSpPr>
          <p:nvPr>
            <p:ph type="title"/>
          </p:nvPr>
        </p:nvSpPr>
        <p:spPr>
          <a:xfrm>
            <a:off x="10553999" y="6657878"/>
            <a:ext cx="5255895" cy="1120820"/>
          </a:xfrm>
          <a:prstGeom prst="rect">
            <a:avLst/>
          </a:prstGeom>
        </p:spPr>
        <p:txBody>
          <a:bodyPr vert="horz" wrap="square" lIns="0" tIns="12700" rIns="0" bIns="0" rtlCol="0" anchor="t">
            <a:spAutoFit/>
          </a:bodyPr>
          <a:lstStyle/>
          <a:p>
            <a:pPr marL="12700" algn="ctr">
              <a:lnSpc>
                <a:spcPct val="100000"/>
              </a:lnSpc>
              <a:spcBef>
                <a:spcPts val="100"/>
              </a:spcBef>
            </a:pPr>
            <a:r>
              <a:rPr lang="en-GB" sz="7200" spc="-200" dirty="0">
                <a:latin typeface="Times New Roman" panose="02020603050405020304"/>
              </a:rPr>
              <a:t>Traction</a:t>
            </a:r>
            <a:endParaRPr lang="en-GB" sz="7200" dirty="0">
              <a:latin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SURVEILLANCE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ESPcameramod"/>
          <p:cNvPicPr>
            <a:picLocks noChangeAspect="1"/>
          </p:cNvPicPr>
          <p:nvPr/>
        </p:nvPicPr>
        <p:blipFill>
          <a:blip r:embed="rId2"/>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3"/>
          <a:srcRect l="28780" t="28478" r="29715" b="13870"/>
          <a:stretch>
            <a:fillRect/>
          </a:stretch>
        </p:blipFill>
        <p:spPr>
          <a:xfrm>
            <a:off x="5486400" y="3314700"/>
            <a:ext cx="4632960" cy="3412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ADMIN CONTROL APPLICATION</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1485900"/>
            <a:ext cx="4658360" cy="5713744"/>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Push Notification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Supported version of Android6.0 and Above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AR control Functionality</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5" name="Content Placeholder 14" descr="qrcode"/>
          <p:cNvPicPr>
            <a:picLocks noGrp="1" noChangeAspect="1"/>
          </p:cNvPicPr>
          <p:nvPr>
            <p:ph sz="half" idx="2"/>
          </p:nvPr>
        </p:nvPicPr>
        <p:blipFill>
          <a:blip r:embed="rId1"/>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2"/>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3"/>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4"/>
          <a:stretch>
            <a:fillRect/>
          </a:stretch>
        </p:blipFill>
        <p:spPr>
          <a:xfrm>
            <a:off x="9296400" y="1866900"/>
            <a:ext cx="3215005" cy="678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97536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ONE STOP SOLUTION </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2342515"/>
            <a:ext cx="4658360" cy="5367655"/>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Malware Protection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IOT API Integration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Network Sniffer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VPN Functionality</a:t>
            </a:r>
            <a:endParaRPr lang="en-IN" sz="2400" dirty="0">
              <a:latin typeface="Times New Roman" panose="02020603050405020304"/>
              <a:cs typeface="Times New Roman" panose="02020603050405020304"/>
            </a:endParaRPr>
          </a:p>
        </p:txBody>
      </p:sp>
      <p:pic>
        <p:nvPicPr>
          <p:cNvPr id="5" name="Picture 4" descr="Screenshot 2024-05-22 203120"/>
          <p:cNvPicPr>
            <a:picLocks noChangeAspect="1"/>
          </p:cNvPicPr>
          <p:nvPr/>
        </p:nvPicPr>
        <p:blipFill>
          <a:blip r:embed="rId1"/>
          <a:stretch>
            <a:fillRect/>
          </a:stretch>
        </p:blipFill>
        <p:spPr>
          <a:xfrm>
            <a:off x="7244715" y="2950210"/>
            <a:ext cx="5871210" cy="4343400"/>
          </a:xfrm>
          <a:prstGeom prst="rect">
            <a:avLst/>
          </a:prstGeom>
        </p:spPr>
      </p:pic>
      <p:pic>
        <p:nvPicPr>
          <p:cNvPr id="6" name="Picture 5" descr="Screenshot 2024-05-22 203031"/>
          <p:cNvPicPr>
            <a:picLocks noChangeAspect="1"/>
          </p:cNvPicPr>
          <p:nvPr/>
        </p:nvPicPr>
        <p:blipFill>
          <a:blip r:embed="rId2"/>
          <a:stretch>
            <a:fillRect/>
          </a:stretch>
        </p:blipFill>
        <p:spPr>
          <a:xfrm>
            <a:off x="906780" y="2950210"/>
            <a:ext cx="6192520" cy="4344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936154"/>
          </a:xfrm>
          <a:prstGeom prst="rect">
            <a:avLst/>
          </a:prstGeom>
        </p:spPr>
        <p:txBody>
          <a:bodyPr vert="horz" wrap="square" lIns="0" tIns="12700" rIns="0" bIns="0" rtlCol="0" anchor="t">
            <a:spAutoFit/>
          </a:bodyPr>
          <a:lstStyle/>
          <a:p>
            <a:pPr marL="12700">
              <a:lnSpc>
                <a:spcPct val="100000"/>
              </a:lnSpc>
              <a:spcBef>
                <a:spcPts val="100"/>
              </a:spcBef>
            </a:pPr>
            <a:r>
              <a:rPr lang="en-US" sz="6000" spc="-40">
                <a:latin typeface="Times New Roman" panose="02020603050405020304"/>
              </a:rPr>
              <a:t>Contents</a:t>
            </a:r>
            <a:endParaRPr lang="en-US" sz="6000" spc="-40">
              <a:latin typeface="Times New Roman" panose="02020603050405020304"/>
              <a:cs typeface="Trebuchet MS" panose="020B0603020202020204"/>
            </a:endParaRPr>
          </a:p>
        </p:txBody>
      </p:sp>
      <p:sp>
        <p:nvSpPr>
          <p:cNvPr id="3" name="Text Box 2"/>
          <p:cNvSpPr txBox="1"/>
          <p:nvPr/>
        </p:nvSpPr>
        <p:spPr>
          <a:xfrm>
            <a:off x="2438400" y="1970405"/>
            <a:ext cx="3819410" cy="7416165"/>
          </a:xfrm>
          <a:prstGeom prst="rect">
            <a:avLst/>
          </a:prstGeom>
          <a:noFill/>
        </p:spPr>
        <p:txBody>
          <a:bodyPr wrap="square" lIns="91440" tIns="45720" rIns="91440" bIns="45720" rtlCol="0" anchor="t">
            <a:spAutoFit/>
          </a:bodyPr>
          <a:lstStyle/>
          <a:p>
            <a:r>
              <a:rPr lang="en-US" altLang="en-IN" sz="2800" b="1" spc="20" dirty="0">
                <a:solidFill>
                  <a:srgbClr val="000000"/>
                </a:solidFill>
                <a:latin typeface="Times New Roman" panose="02020603050405020304"/>
                <a:cs typeface="Times New Roman" panose="02020603050405020304"/>
                <a:sym typeface="+mn-ea"/>
              </a:rPr>
              <a:t>Problem Description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Global Landscape</a:t>
            </a:r>
            <a:endParaRPr lang="en-US" altLang="en-IN" sz="2800" b="1" spc="20" dirty="0">
              <a:solidFill>
                <a:srgbClr val="000000"/>
              </a:solidFill>
              <a:latin typeface="Times New Roman" panose="02020603050405020304"/>
              <a:cs typeface="Times New Roman" panose="02020603050405020304"/>
              <a:sym typeface="+mn-ea"/>
            </a:endParaRPr>
          </a:p>
          <a:p>
            <a:endParaRPr lang="en-US" altLang="en-IN" sz="2800" b="1" spc="20" dirty="0">
              <a:solidFill>
                <a:srgbClr val="000000"/>
              </a:solidFill>
              <a:latin typeface="Times New Roman" panose="02020603050405020304"/>
              <a:cs typeface="Times New Roman" panose="02020603050405020304"/>
              <a:sym typeface="+mn-ea"/>
            </a:endParaRPr>
          </a:p>
          <a:p>
            <a:r>
              <a:rPr lang="en-IN" altLang="en-US" sz="2800" b="1" spc="20" dirty="0">
                <a:solidFill>
                  <a:srgbClr val="000000"/>
                </a:solidFill>
                <a:latin typeface="Times New Roman" panose="02020603050405020304"/>
                <a:cs typeface="Times New Roman" panose="02020603050405020304"/>
                <a:sym typeface="+mn-ea"/>
              </a:rPr>
              <a:t>Previous Contributions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Proposed Solution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Tech Stack </a:t>
            </a:r>
            <a:endParaRPr lang="en-US" altLang="en-IN" sz="2800" b="1" spc="20" dirty="0">
              <a:solidFill>
                <a:srgbClr val="000000"/>
              </a:solidFill>
              <a:latin typeface="Times New Roman" panose="02020603050405020304" charset="0"/>
              <a:cs typeface="Times New Roman" panose="02020603050405020304" charset="0"/>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Framework</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Workflow</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IN" altLang="en-US" sz="2800" b="1" spc="20" dirty="0">
                <a:solidFill>
                  <a:srgbClr val="000000"/>
                </a:solidFill>
                <a:latin typeface="Times New Roman" panose="02020603050405020304"/>
                <a:cs typeface="Times New Roman" panose="02020603050405020304"/>
                <a:sym typeface="+mn-ea"/>
              </a:rPr>
              <a:t>Project</a:t>
            </a:r>
            <a:r>
              <a:rPr lang="en-US" altLang="en-IN" sz="2800" b="1" spc="20" dirty="0">
                <a:solidFill>
                  <a:srgbClr val="000000"/>
                </a:solidFill>
                <a:latin typeface="Times New Roman" panose="02020603050405020304"/>
                <a:cs typeface="Times New Roman" panose="02020603050405020304"/>
                <a:sym typeface="+mn-ea"/>
              </a:rPr>
              <a:t>/ Modules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Demonstration</a:t>
            </a:r>
            <a:endParaRPr lang="en-US" altLang="en-IN" sz="2800" b="1" spc="20" dirty="0">
              <a:solidFill>
                <a:srgbClr val="000000"/>
              </a:solidFill>
              <a:latin typeface="Times New Roman" panose="02020603050405020304"/>
              <a:cs typeface="Times New Roman" panose="02020603050405020304"/>
            </a:endParaRPr>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p:txBody>
        </p:sp>
      </p:grpSp>
      <p:grpSp>
        <p:nvGrpSpPr>
          <p:cNvPr id="12" name="Group 11"/>
          <p:cNvGrpSpPr/>
          <p:nvPr/>
        </p:nvGrpSpPr>
        <p:grpSpPr>
          <a:xfrm>
            <a:off x="1195170" y="2092560"/>
            <a:ext cx="338687" cy="2804623"/>
            <a:chOff x="1195170" y="2092560"/>
            <a:chExt cx="338687" cy="2804623"/>
          </a:xfrm>
        </p:grpSpPr>
        <p:sp>
          <p:nvSpPr>
            <p:cNvPr id="9" name="object 5"/>
            <p:cNvSpPr/>
            <p:nvPr/>
          </p:nvSpPr>
          <p:spPr>
            <a:xfrm>
              <a:off x="1195171" y="209256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2" name="object 5"/>
            <p:cNvSpPr/>
            <p:nvPr/>
          </p:nvSpPr>
          <p:spPr>
            <a:xfrm>
              <a:off x="1195170" y="2944614"/>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0" name="object 5"/>
            <p:cNvSpPr/>
            <p:nvPr/>
          </p:nvSpPr>
          <p:spPr>
            <a:xfrm>
              <a:off x="1195171" y="378627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1" name="object 5"/>
            <p:cNvSpPr/>
            <p:nvPr/>
          </p:nvSpPr>
          <p:spPr>
            <a:xfrm>
              <a:off x="1195171" y="4638333"/>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grpSp>
      <p:sp>
        <p:nvSpPr>
          <p:cNvPr id="6" name="object 5"/>
          <p:cNvSpPr/>
          <p:nvPr/>
        </p:nvSpPr>
        <p:spPr>
          <a:xfrm>
            <a:off x="1186836" y="554082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3" name="object 5"/>
          <p:cNvSpPr/>
          <p:nvPr/>
        </p:nvSpPr>
        <p:spPr>
          <a:xfrm>
            <a:off x="1186836" y="636235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5" name="object 5"/>
          <p:cNvSpPr/>
          <p:nvPr/>
        </p:nvSpPr>
        <p:spPr>
          <a:xfrm>
            <a:off x="1186837" y="721960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7" name="object 5"/>
          <p:cNvSpPr/>
          <p:nvPr/>
        </p:nvSpPr>
        <p:spPr>
          <a:xfrm>
            <a:off x="1186837" y="802328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4" name="object 5"/>
          <p:cNvSpPr/>
          <p:nvPr/>
        </p:nvSpPr>
        <p:spPr>
          <a:xfrm>
            <a:off x="1186837" y="889831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936154"/>
          </a:xfrm>
          <a:prstGeom prst="rect">
            <a:avLst/>
          </a:prstGeom>
        </p:spPr>
        <p:txBody>
          <a:bodyPr vert="horz" wrap="square" lIns="0" tIns="12700" rIns="0" bIns="0" rtlCol="0" anchor="t">
            <a:spAutoFit/>
          </a:bodyPr>
          <a:lstStyle/>
          <a:p>
            <a:pPr marL="12700">
              <a:spcBef>
                <a:spcPts val="100"/>
              </a:spcBef>
            </a:pPr>
            <a:r>
              <a:rPr lang="en-GB" sz="6000" spc="-785" dirty="0">
                <a:latin typeface="Times New Roman" panose="02020603050405020304"/>
              </a:rPr>
              <a:t>T</a:t>
            </a:r>
            <a:r>
              <a:rPr lang="en-GB" sz="6000" spc="135" dirty="0">
                <a:latin typeface="Times New Roman" panose="02020603050405020304"/>
              </a:rPr>
              <a:t>a</a:t>
            </a:r>
            <a:r>
              <a:rPr lang="en-GB" sz="6000" spc="-310" dirty="0">
                <a:latin typeface="Times New Roman" panose="02020603050405020304"/>
              </a:rPr>
              <a:t>r</a:t>
            </a:r>
            <a:r>
              <a:rPr lang="en-GB" sz="6000" spc="415" dirty="0">
                <a:latin typeface="Times New Roman" panose="02020603050405020304"/>
              </a:rPr>
              <a:t>g</a:t>
            </a:r>
            <a:r>
              <a:rPr lang="en-GB" sz="6000" spc="-245" dirty="0">
                <a:latin typeface="Times New Roman" panose="02020603050405020304"/>
              </a:rPr>
              <a:t>e</a:t>
            </a:r>
            <a:r>
              <a:rPr lang="en-GB" sz="6000" spc="-165" dirty="0">
                <a:latin typeface="Times New Roman" panose="02020603050405020304"/>
              </a:rPr>
              <a:t>t </a:t>
            </a:r>
            <a:r>
              <a:rPr lang="en-GB" sz="6000" spc="380" dirty="0">
                <a:latin typeface="Times New Roman" panose="02020603050405020304"/>
              </a:rPr>
              <a:t>M</a:t>
            </a:r>
            <a:r>
              <a:rPr lang="en-GB" sz="6000" spc="135" dirty="0">
                <a:latin typeface="Times New Roman" panose="02020603050405020304"/>
              </a:rPr>
              <a:t>a</a:t>
            </a:r>
            <a:r>
              <a:rPr lang="en-GB" sz="6000" spc="-310" dirty="0">
                <a:latin typeface="Times New Roman" panose="02020603050405020304"/>
              </a:rPr>
              <a:t>r</a:t>
            </a:r>
            <a:r>
              <a:rPr lang="en-GB" sz="6000" spc="-65" dirty="0">
                <a:latin typeface="Times New Roman" panose="02020603050405020304"/>
              </a:rPr>
              <a:t>k</a:t>
            </a:r>
            <a:r>
              <a:rPr lang="en-GB" sz="6000" spc="-245" dirty="0">
                <a:latin typeface="Times New Roman" panose="02020603050405020304"/>
              </a:rPr>
              <a:t>e</a:t>
            </a:r>
            <a:r>
              <a:rPr lang="en-GB" sz="6000" spc="-165" dirty="0">
                <a:latin typeface="Times New Roman" panose="02020603050405020304"/>
              </a:rPr>
              <a:t>t</a:t>
            </a:r>
            <a:endParaRPr lang="en-GB" sz="6000">
              <a:latin typeface="Times New Roman" panose="02020603050405020304"/>
              <a:cs typeface="Trebuchet MS" panose="020B0603020202020204"/>
            </a:endParaRPr>
          </a:p>
        </p:txBody>
      </p:sp>
      <p:sp>
        <p:nvSpPr>
          <p:cNvPr id="4" name="object 4"/>
          <p:cNvSpPr txBox="1"/>
          <p:nvPr/>
        </p:nvSpPr>
        <p:spPr>
          <a:xfrm>
            <a:off x="2438205" y="4267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GB" sz="3000" spc="185">
                <a:latin typeface="Times New Roman" panose="02020603050405020304"/>
                <a:cs typeface="Times New Roman" panose="02020603050405020304"/>
              </a:rPr>
              <a:t>G</a:t>
            </a:r>
            <a:r>
              <a:rPr lang="en-GB" sz="3000" spc="90">
                <a:latin typeface="Times New Roman" panose="02020603050405020304"/>
                <a:cs typeface="Times New Roman" panose="02020603050405020304"/>
              </a:rPr>
              <a:t>o</a:t>
            </a:r>
            <a:r>
              <a:rPr lang="en-GB" sz="3000" spc="50">
                <a:latin typeface="Times New Roman" panose="02020603050405020304"/>
                <a:cs typeface="Times New Roman" panose="02020603050405020304"/>
              </a:rPr>
              <a:t>v</a:t>
            </a:r>
            <a:r>
              <a:rPr lang="en-GB" sz="3000" spc="65">
                <a:latin typeface="Times New Roman" panose="02020603050405020304"/>
                <a:cs typeface="Times New Roman" panose="02020603050405020304"/>
              </a:rPr>
              <a:t>e</a:t>
            </a:r>
            <a:r>
              <a:rPr lang="en-GB" sz="3000" spc="10">
                <a:latin typeface="Times New Roman" panose="02020603050405020304"/>
                <a:cs typeface="Times New Roman" panose="02020603050405020304"/>
              </a:rPr>
              <a:t>r</a:t>
            </a:r>
            <a:r>
              <a:rPr lang="en-GB" sz="3000" spc="105">
                <a:latin typeface="Times New Roman" panose="02020603050405020304"/>
                <a:cs typeface="Times New Roman" panose="02020603050405020304"/>
              </a:rPr>
              <a:t>n</a:t>
            </a:r>
            <a:r>
              <a:rPr lang="en-GB" sz="3000" spc="114">
                <a:latin typeface="Times New Roman" panose="02020603050405020304"/>
                <a:cs typeface="Times New Roman" panose="02020603050405020304"/>
              </a:rPr>
              <a:t>m</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5">
                <a:latin typeface="Times New Roman" panose="02020603050405020304"/>
                <a:cs typeface="Times New Roman" panose="02020603050405020304"/>
              </a:rPr>
              <a:t>t </a:t>
            </a:r>
            <a:r>
              <a:rPr lang="en-GB" sz="3000" spc="375">
                <a:latin typeface="Times New Roman" panose="02020603050405020304"/>
                <a:cs typeface="Times New Roman" panose="02020603050405020304"/>
              </a:rPr>
              <a:t>A</a:t>
            </a:r>
            <a:r>
              <a:rPr lang="en-GB" sz="3000" spc="370">
                <a:latin typeface="Times New Roman" panose="02020603050405020304"/>
                <a:cs typeface="Times New Roman" panose="02020603050405020304"/>
              </a:rPr>
              <a:t>g</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45">
                <a:latin typeface="Times New Roman" panose="02020603050405020304"/>
                <a:cs typeface="Times New Roman" panose="02020603050405020304"/>
              </a:rPr>
              <a:t>c</a:t>
            </a:r>
            <a:r>
              <a:rPr lang="en-GB" sz="3000" spc="-55">
                <a:latin typeface="Times New Roman" panose="02020603050405020304"/>
                <a:cs typeface="Times New Roman" panose="02020603050405020304"/>
              </a:rPr>
              <a:t>i</a:t>
            </a:r>
            <a:r>
              <a:rPr lang="en-GB" sz="3000" spc="65">
                <a:latin typeface="Times New Roman" panose="02020603050405020304"/>
                <a:cs typeface="Times New Roman" panose="02020603050405020304"/>
              </a:rPr>
              <a:t>es</a:t>
            </a:r>
            <a:endParaRPr lang="en-GB" sz="3000" spc="65">
              <a:latin typeface="Times New Roman" panose="02020603050405020304"/>
              <a:cs typeface="Times New Roman" panose="02020603050405020304"/>
            </a:endParaRPr>
          </a:p>
        </p:txBody>
      </p:sp>
      <p:sp>
        <p:nvSpPr>
          <p:cNvPr id="5" name="object 5"/>
          <p:cNvSpPr txBox="1"/>
          <p:nvPr/>
        </p:nvSpPr>
        <p:spPr>
          <a:xfrm>
            <a:off x="2433125" y="5105217"/>
            <a:ext cx="5095875" cy="507447"/>
          </a:xfrm>
          <a:prstGeom prst="rect">
            <a:avLst/>
          </a:prstGeom>
        </p:spPr>
        <p:txBody>
          <a:bodyPr vert="horz" wrap="square" lIns="0" tIns="12065" rIns="0" bIns="0" rtlCol="0" anchor="t">
            <a:spAutoFit/>
          </a:bodyPr>
          <a:lstStyle/>
          <a:p>
            <a:pPr marL="12700" marR="5080">
              <a:lnSpc>
                <a:spcPct val="117000"/>
              </a:lnSpc>
              <a:spcBef>
                <a:spcPts val="95"/>
              </a:spcBef>
            </a:pPr>
            <a:r>
              <a:rPr lang="en-GB" sz="3000" spc="80">
                <a:latin typeface="Times New Roman" panose="02020603050405020304"/>
                <a:cs typeface="Times New Roman" panose="02020603050405020304"/>
              </a:rPr>
              <a:t>Companies /</a:t>
            </a:r>
            <a:r>
              <a:rPr lang="en-GB" sz="3000" spc="65">
                <a:latin typeface="Times New Roman" panose="02020603050405020304"/>
                <a:cs typeface="Times New Roman" panose="02020603050405020304"/>
              </a:rPr>
              <a:t> </a:t>
            </a:r>
            <a:r>
              <a:rPr lang="en-GB" sz="3000" spc="114">
                <a:latin typeface="Times New Roman" panose="02020603050405020304"/>
                <a:cs typeface="Times New Roman" panose="02020603050405020304"/>
              </a:rPr>
              <a:t>Enterprises</a:t>
            </a:r>
            <a:endParaRPr lang="en-GB" sz="3000">
              <a:latin typeface="Times New Roman" panose="02020603050405020304"/>
              <a:cs typeface="Times New Roman" panose="02020603050405020304"/>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4"/>
          <p:cNvSpPr txBox="1"/>
          <p:nvPr/>
        </p:nvSpPr>
        <p:spPr>
          <a:xfrm>
            <a:off x="2438205" y="3505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IN" sz="3000" dirty="0">
                <a:latin typeface="Times New Roman" panose="02020603050405020304"/>
                <a:cs typeface="Times New Roman" panose="02020603050405020304"/>
              </a:rPr>
              <a:t>General Public</a:t>
            </a:r>
            <a:endParaRPr lang="en-IN" sz="3000" dirty="0">
              <a:latin typeface="Times New Roman" panose="02020603050405020304"/>
              <a:cs typeface="Times New Roman" panose="02020603050405020304"/>
            </a:endParaRPr>
          </a:p>
        </p:txBody>
      </p:sp>
      <p:sp>
        <p:nvSpPr>
          <p:cNvPr id="14" name="object 5"/>
          <p:cNvSpPr txBox="1"/>
          <p:nvPr/>
        </p:nvSpPr>
        <p:spPr>
          <a:xfrm>
            <a:off x="2433320" y="5860415"/>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Large Scale Industries</a:t>
            </a:r>
            <a:endParaRPr lang="en-IN" sz="3000" spc="80" dirty="0">
              <a:latin typeface="Times New Roman" panose="02020603050405020304"/>
              <a:cs typeface="Times New Roman" panose="02020603050405020304"/>
            </a:endParaRPr>
          </a:p>
        </p:txBody>
      </p:sp>
      <p:sp>
        <p:nvSpPr>
          <p:cNvPr id="15" name="object 5"/>
          <p:cNvSpPr txBox="1"/>
          <p:nvPr/>
        </p:nvSpPr>
        <p:spPr>
          <a:xfrm>
            <a:off x="2438400" y="6705600"/>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Small scale Industries</a:t>
            </a:r>
            <a:endParaRPr lang="en-IN" sz="3000" spc="80" dirty="0">
              <a:latin typeface="Times New Roman" panose="02020603050405020304"/>
              <a:cs typeface="Times New Roman" panose="02020603050405020304"/>
            </a:endParaRPr>
          </a:p>
        </p:txBody>
      </p:sp>
      <p:sp>
        <p:nvSpPr>
          <p:cNvPr id="16" name="object 4"/>
          <p:cNvSpPr/>
          <p:nvPr/>
        </p:nvSpPr>
        <p:spPr>
          <a:xfrm>
            <a:off x="1676266" y="35813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4"/>
          <p:cNvSpPr/>
          <p:nvPr/>
        </p:nvSpPr>
        <p:spPr>
          <a:xfrm>
            <a:off x="1676266" y="44455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4"/>
          <p:cNvSpPr/>
          <p:nvPr/>
        </p:nvSpPr>
        <p:spPr>
          <a:xfrm>
            <a:off x="1676266" y="52336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4"/>
          <p:cNvSpPr/>
          <p:nvPr/>
        </p:nvSpPr>
        <p:spPr>
          <a:xfrm>
            <a:off x="1676266" y="60959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0" name="object 4"/>
          <p:cNvSpPr/>
          <p:nvPr/>
        </p:nvSpPr>
        <p:spPr>
          <a:xfrm>
            <a:off x="1676266" y="68611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328" y="1780141"/>
            <a:ext cx="6838866" cy="995850"/>
          </a:xfrm>
          <a:prstGeom prst="rect">
            <a:avLst/>
          </a:prstGeom>
        </p:spPr>
        <p:txBody>
          <a:bodyPr vert="horz" wrap="square" lIns="0" tIns="12065" rIns="0" bIns="0" rtlCol="0" anchor="t">
            <a:spAutoFit/>
          </a:bodyPr>
          <a:lstStyle/>
          <a:p>
            <a:pPr marL="12700" marR="5080">
              <a:lnSpc>
                <a:spcPct val="116000"/>
              </a:lnSpc>
              <a:spcBef>
                <a:spcPts val="95"/>
              </a:spcBef>
            </a:pPr>
            <a:r>
              <a:rPr lang="en-GB" sz="6000" spc="-120">
                <a:latin typeface="Times New Roman" panose="02020603050405020304"/>
                <a:cs typeface="Trebuchet MS" panose="020B0603020202020204"/>
              </a:rPr>
              <a:t>Direct</a:t>
            </a:r>
            <a:r>
              <a:rPr lang="en-GB" sz="6000" spc="-120">
                <a:latin typeface="Times New Roman" panose="02020603050405020304"/>
              </a:rPr>
              <a:t> </a:t>
            </a:r>
            <a:r>
              <a:rPr lang="en-GB" sz="6000" spc="-114">
                <a:latin typeface="Times New Roman" panose="02020603050405020304"/>
                <a:cs typeface="Trebuchet MS" panose="020B0603020202020204"/>
              </a:rPr>
              <a:t> </a:t>
            </a:r>
            <a:r>
              <a:rPr lang="en-GB" sz="6000" spc="-360">
                <a:latin typeface="Times New Roman" panose="02020603050405020304"/>
                <a:cs typeface="Trebuchet MS" panose="020B0603020202020204"/>
              </a:rPr>
              <a:t>C</a:t>
            </a:r>
            <a:r>
              <a:rPr lang="en-GB" sz="6000" spc="185">
                <a:latin typeface="Times New Roman" panose="02020603050405020304"/>
                <a:cs typeface="Trebuchet MS" panose="020B0603020202020204"/>
              </a:rPr>
              <a:t>o</a:t>
            </a:r>
            <a:r>
              <a:rPr lang="en-GB" sz="6000" spc="-10">
                <a:latin typeface="Times New Roman" panose="02020603050405020304"/>
                <a:cs typeface="Trebuchet MS" panose="020B0603020202020204"/>
              </a:rPr>
              <a:t>m</a:t>
            </a:r>
            <a:r>
              <a:rPr lang="en-GB" sz="6000" spc="125">
                <a:latin typeface="Times New Roman" panose="02020603050405020304"/>
                <a:cs typeface="Trebuchet MS" panose="020B0603020202020204"/>
              </a:rPr>
              <a:t>p</a:t>
            </a:r>
            <a:r>
              <a:rPr lang="en-GB" sz="6000" spc="-120">
                <a:latin typeface="Times New Roman" panose="02020603050405020304"/>
                <a:cs typeface="Trebuchet MS" panose="020B0603020202020204"/>
              </a:rPr>
              <a:t>e</a:t>
            </a:r>
            <a:r>
              <a:rPr lang="en-GB" sz="6000" spc="-295">
                <a:latin typeface="Times New Roman" panose="02020603050405020304"/>
                <a:cs typeface="Trebuchet MS" panose="020B0603020202020204"/>
              </a:rPr>
              <a:t>t</a:t>
            </a:r>
            <a:r>
              <a:rPr lang="en-GB" sz="6000" spc="-165">
                <a:latin typeface="Times New Roman" panose="02020603050405020304"/>
                <a:cs typeface="Trebuchet MS" panose="020B0603020202020204"/>
              </a:rPr>
              <a:t>i</a:t>
            </a:r>
            <a:r>
              <a:rPr lang="en-GB" sz="6000" spc="-295">
                <a:latin typeface="Times New Roman" panose="02020603050405020304"/>
                <a:cs typeface="Trebuchet MS" panose="020B0603020202020204"/>
              </a:rPr>
              <a:t>t</a:t>
            </a:r>
            <a:r>
              <a:rPr lang="en-GB" sz="6000" spc="185">
                <a:latin typeface="Times New Roman" panose="02020603050405020304"/>
                <a:cs typeface="Trebuchet MS" panose="020B0603020202020204"/>
              </a:rPr>
              <a:t>o</a:t>
            </a:r>
            <a:r>
              <a:rPr lang="en-GB" sz="6000" spc="-110">
                <a:latin typeface="Times New Roman" panose="02020603050405020304"/>
                <a:cs typeface="Trebuchet MS" panose="020B0603020202020204"/>
              </a:rPr>
              <a:t>r</a:t>
            </a:r>
            <a:r>
              <a:rPr lang="en-GB" sz="6000" spc="495">
                <a:latin typeface="Times New Roman" panose="02020603050405020304"/>
                <a:cs typeface="Trebuchet MS" panose="020B0603020202020204"/>
              </a:rPr>
              <a:t>s</a:t>
            </a:r>
            <a:endParaRPr lang="en-GB" sz="6000">
              <a:latin typeface="Times New Roman" panose="02020603050405020304"/>
              <a:cs typeface="Trebuchet MS" panose="020B0603020202020204"/>
            </a:endParaRPr>
          </a:p>
        </p:txBody>
      </p:sp>
      <p:grpSp>
        <p:nvGrpSpPr>
          <p:cNvPr id="20" name="Group 19"/>
          <p:cNvGrpSpPr/>
          <p:nvPr/>
        </p:nvGrpSpPr>
        <p:grpSpPr>
          <a:xfrm>
            <a:off x="1513071" y="6078415"/>
            <a:ext cx="3836007" cy="1785116"/>
            <a:chOff x="1513071" y="5148449"/>
            <a:chExt cx="3836007" cy="1785116"/>
          </a:xfrm>
        </p:grpSpPr>
        <p:sp>
          <p:nvSpPr>
            <p:cNvPr id="3" name="object 3"/>
            <p:cNvSpPr txBox="1"/>
            <p:nvPr/>
          </p:nvSpPr>
          <p:spPr>
            <a:xfrm>
              <a:off x="2262978" y="5148449"/>
              <a:ext cx="3086100" cy="474345"/>
            </a:xfrm>
            <a:prstGeom prst="rect">
              <a:avLst/>
            </a:prstGeom>
          </p:spPr>
          <p:txBody>
            <a:bodyPr vert="horz" wrap="square" lIns="0" tIns="12700" rIns="0" bIns="0" rtlCol="0" anchor="t">
              <a:spAutoFit/>
            </a:bodyPr>
            <a:lstStyle/>
            <a:p>
              <a:pPr marL="12700">
                <a:lnSpc>
                  <a:spcPct val="100000"/>
                </a:lnSpc>
                <a:spcBef>
                  <a:spcPts val="100"/>
                </a:spcBef>
              </a:pPr>
              <a:r>
                <a:rPr sz="3000" spc="215" dirty="0">
                  <a:latin typeface="Times New Roman" panose="02020603050405020304"/>
                  <a:cs typeface="Times New Roman" panose="02020603050405020304"/>
                </a:rPr>
                <a:t>McAfee</a:t>
              </a:r>
              <a:r>
                <a:rPr sz="3000" spc="-215" dirty="0">
                  <a:latin typeface="Times New Roman" panose="02020603050405020304"/>
                  <a:cs typeface="Times New Roman" panose="02020603050405020304"/>
                </a:rPr>
                <a:t> </a:t>
              </a:r>
              <a:r>
                <a:rPr sz="3000" spc="195" dirty="0">
                  <a:latin typeface="Times New Roman" panose="02020603050405020304"/>
                  <a:cs typeface="Times New Roman" panose="02020603050405020304"/>
                </a:rPr>
                <a:t>Host</a:t>
              </a:r>
              <a:r>
                <a:rPr sz="3000" spc="-215" dirty="0">
                  <a:latin typeface="Times New Roman" panose="02020603050405020304"/>
                  <a:cs typeface="Times New Roman" panose="02020603050405020304"/>
                </a:rPr>
                <a:t> </a:t>
              </a:r>
              <a:r>
                <a:rPr sz="3000" spc="285" dirty="0">
                  <a:latin typeface="Times New Roman" panose="02020603050405020304"/>
                  <a:cs typeface="Times New Roman" panose="02020603050405020304"/>
                </a:rPr>
                <a:t>IPS</a:t>
              </a:r>
              <a:endParaRPr lang="en-US" sz="3000" dirty="0">
                <a:latin typeface="Times New Roman" panose="02020603050405020304"/>
                <a:cs typeface="Times New Roman" panose="02020603050405020304"/>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5" name="object 5"/>
            <p:cNvSpPr txBox="1"/>
            <p:nvPr/>
          </p:nvSpPr>
          <p:spPr>
            <a:xfrm>
              <a:off x="2265045" y="6459220"/>
              <a:ext cx="2888615"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9" name="object 9"/>
          <p:cNvSpPr txBox="1"/>
          <p:nvPr/>
        </p:nvSpPr>
        <p:spPr>
          <a:xfrm>
            <a:off x="10810248" y="1780141"/>
            <a:ext cx="7152847" cy="995850"/>
          </a:xfrm>
          <a:prstGeom prst="rect">
            <a:avLst/>
          </a:prstGeom>
        </p:spPr>
        <p:txBody>
          <a:bodyPr vert="horz" wrap="square" lIns="0" tIns="12065" rIns="0" bIns="0" rtlCol="0" anchor="t">
            <a:spAutoFit/>
          </a:bodyPr>
          <a:lstStyle/>
          <a:p>
            <a:pPr marL="12700" marR="5080">
              <a:lnSpc>
                <a:spcPct val="116000"/>
              </a:lnSpc>
              <a:spcBef>
                <a:spcPts val="95"/>
              </a:spcBef>
            </a:pPr>
            <a:r>
              <a:rPr lang="en-US" sz="6000" b="1" spc="-75">
                <a:solidFill>
                  <a:srgbClr val="1736B1"/>
                </a:solidFill>
                <a:latin typeface="Times New Roman" panose="02020603050405020304"/>
                <a:cs typeface="Trebuchet MS" panose="020B0603020202020204"/>
              </a:rPr>
              <a:t>Indirect </a:t>
            </a:r>
            <a:r>
              <a:rPr lang="en-US" sz="6000" b="1" spc="-70">
                <a:solidFill>
                  <a:srgbClr val="1736B1"/>
                </a:solidFill>
                <a:latin typeface="Times New Roman" panose="02020603050405020304"/>
                <a:cs typeface="Trebuchet MS" panose="020B0603020202020204"/>
              </a:rPr>
              <a:t> </a:t>
            </a:r>
            <a:r>
              <a:rPr lang="en-US" sz="6000" b="1" spc="-360">
                <a:solidFill>
                  <a:srgbClr val="1736B1"/>
                </a:solidFill>
                <a:latin typeface="Times New Roman" panose="02020603050405020304"/>
                <a:cs typeface="Trebuchet MS" panose="020B0603020202020204"/>
              </a:rPr>
              <a:t>C</a:t>
            </a:r>
            <a:r>
              <a:rPr lang="en-US" sz="6000" b="1" spc="185">
                <a:solidFill>
                  <a:srgbClr val="1736B1"/>
                </a:solidFill>
                <a:latin typeface="Times New Roman" panose="02020603050405020304"/>
                <a:cs typeface="Trebuchet MS" panose="020B0603020202020204"/>
              </a:rPr>
              <a:t>o</a:t>
            </a:r>
            <a:r>
              <a:rPr lang="en-US" sz="6000" b="1" spc="-10">
                <a:solidFill>
                  <a:srgbClr val="1736B1"/>
                </a:solidFill>
                <a:latin typeface="Times New Roman" panose="02020603050405020304"/>
                <a:cs typeface="Trebuchet MS" panose="020B0603020202020204"/>
              </a:rPr>
              <a:t>m</a:t>
            </a:r>
            <a:r>
              <a:rPr lang="en-US" sz="6000" b="1" spc="125">
                <a:solidFill>
                  <a:srgbClr val="1736B1"/>
                </a:solidFill>
                <a:latin typeface="Times New Roman" panose="02020603050405020304"/>
                <a:cs typeface="Trebuchet MS" panose="020B0603020202020204"/>
              </a:rPr>
              <a:t>p</a:t>
            </a:r>
            <a:r>
              <a:rPr lang="en-US" sz="6000" b="1" spc="-120">
                <a:solidFill>
                  <a:srgbClr val="1736B1"/>
                </a:solidFill>
                <a:latin typeface="Times New Roman" panose="02020603050405020304"/>
                <a:cs typeface="Trebuchet MS" panose="020B0603020202020204"/>
              </a:rPr>
              <a:t>e</a:t>
            </a:r>
            <a:r>
              <a:rPr lang="en-US" sz="6000" b="1" spc="-295">
                <a:solidFill>
                  <a:srgbClr val="1736B1"/>
                </a:solidFill>
                <a:latin typeface="Times New Roman" panose="02020603050405020304"/>
                <a:cs typeface="Trebuchet MS" panose="020B0603020202020204"/>
              </a:rPr>
              <a:t>t</a:t>
            </a:r>
            <a:r>
              <a:rPr lang="en-US" sz="6000" b="1" spc="-165">
                <a:solidFill>
                  <a:srgbClr val="1736B1"/>
                </a:solidFill>
                <a:latin typeface="Times New Roman" panose="02020603050405020304"/>
                <a:cs typeface="Trebuchet MS" panose="020B0603020202020204"/>
              </a:rPr>
              <a:t>i</a:t>
            </a:r>
            <a:r>
              <a:rPr lang="en-US" sz="6000" b="1" spc="-295">
                <a:solidFill>
                  <a:srgbClr val="1736B1"/>
                </a:solidFill>
                <a:latin typeface="Times New Roman" panose="02020603050405020304"/>
                <a:cs typeface="Trebuchet MS" panose="020B0603020202020204"/>
              </a:rPr>
              <a:t>t</a:t>
            </a:r>
            <a:r>
              <a:rPr lang="en-US" sz="6000" b="1" spc="185">
                <a:solidFill>
                  <a:srgbClr val="1736B1"/>
                </a:solidFill>
                <a:latin typeface="Times New Roman" panose="02020603050405020304"/>
                <a:cs typeface="Trebuchet MS" panose="020B0603020202020204"/>
              </a:rPr>
              <a:t>o</a:t>
            </a:r>
            <a:r>
              <a:rPr lang="en-US" sz="6000" b="1" spc="-110">
                <a:solidFill>
                  <a:srgbClr val="1736B1"/>
                </a:solidFill>
                <a:latin typeface="Times New Roman" panose="02020603050405020304"/>
                <a:cs typeface="Trebuchet MS" panose="020B0603020202020204"/>
              </a:rPr>
              <a:t>r</a:t>
            </a:r>
            <a:r>
              <a:rPr lang="en-US" sz="6000" b="1" spc="495">
                <a:solidFill>
                  <a:srgbClr val="1736B1"/>
                </a:solidFill>
                <a:latin typeface="Times New Roman" panose="02020603050405020304"/>
                <a:cs typeface="Times New Roman" panose="02020603050405020304"/>
              </a:rPr>
              <a:t>s</a:t>
            </a:r>
            <a:endParaRPr lang="en-US" sz="6000" b="1" spc="160">
              <a:latin typeface="Times New Roman" panose="02020603050405020304"/>
              <a:cs typeface="Times New Roman" panose="02020603050405020304" charset="0"/>
            </a:endParaRPr>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21" name="Group 20"/>
          <p:cNvGrpSpPr/>
          <p:nvPr/>
        </p:nvGrpSpPr>
        <p:grpSpPr>
          <a:xfrm>
            <a:off x="10812991" y="4216962"/>
            <a:ext cx="4557831" cy="3137514"/>
            <a:chOff x="10812991" y="5107086"/>
            <a:chExt cx="4557831" cy="3137514"/>
          </a:xfrm>
        </p:grpSpPr>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txBox="1"/>
            <p:nvPr/>
          </p:nvSpPr>
          <p:spPr>
            <a:xfrm>
              <a:off x="11564943" y="6459354"/>
              <a:ext cx="3576954" cy="474345"/>
            </a:xfrm>
            <a:prstGeom prst="rect">
              <a:avLst/>
            </a:prstGeom>
          </p:spPr>
          <p:txBody>
            <a:bodyPr vert="horz" wrap="square" lIns="0" tIns="12700" rIns="0" bIns="0" rtlCol="0" anchor="t">
              <a:spAutoFit/>
            </a:bodyPr>
            <a:lstStyle/>
            <a:p>
              <a:pPr marL="12700">
                <a:spcBef>
                  <a:spcPts val="100"/>
                </a:spcBef>
              </a:pPr>
              <a:r>
                <a:rPr lang="en-IN" sz="3000" spc="285" dirty="0">
                  <a:latin typeface="Times New Roman" panose="02020603050405020304"/>
                  <a:cs typeface="Times New Roman" panose="02020603050405020304"/>
                </a:rPr>
                <a:t>Rapid 7</a:t>
              </a:r>
              <a:endParaRPr lang="en-IN" sz="3000" dirty="0">
                <a:latin typeface="Times New Roman" panose="02020603050405020304"/>
                <a:cs typeface="Times New Roman" panose="02020603050405020304"/>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txBox="1"/>
            <p:nvPr/>
          </p:nvSpPr>
          <p:spPr>
            <a:xfrm>
              <a:off x="11564943" y="7770255"/>
              <a:ext cx="3713479" cy="474345"/>
            </a:xfrm>
            <a:prstGeom prst="rect">
              <a:avLst/>
            </a:prstGeom>
          </p:spPr>
          <p:txBody>
            <a:bodyPr vert="horz" wrap="square" lIns="0" tIns="12700" rIns="0" bIns="0" rtlCol="0" anchor="t">
              <a:spAutoFit/>
            </a:bodyPr>
            <a:lstStyle/>
            <a:p>
              <a:pPr marL="12700">
                <a:spcBef>
                  <a:spcPts val="100"/>
                </a:spcBef>
              </a:pPr>
              <a:r>
                <a:rPr lang="en-US" sz="3000" spc="65" dirty="0">
                  <a:latin typeface="Times New Roman" panose="02020603050405020304"/>
                  <a:cs typeface="Times New Roman" panose="02020603050405020304"/>
                </a:rPr>
                <a:t>Cylance PROTECT</a:t>
              </a:r>
              <a:endParaRPr lang="en-US" dirty="0">
                <a:latin typeface="Times New Roman" panose="02020603050405020304"/>
                <a:cs typeface="Times New Roman" panose="02020603050405020304"/>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TextBox 18"/>
            <p:cNvSpPr txBox="1"/>
            <p:nvPr/>
          </p:nvSpPr>
          <p:spPr>
            <a:xfrm>
              <a:off x="11454277" y="5107086"/>
              <a:ext cx="3916545"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000" dirty="0">
                  <a:latin typeface="Times New Roman" panose="02020603050405020304"/>
                </a:rPr>
                <a:t>IBM Qradar</a:t>
              </a:r>
              <a:endParaRPr lang="en-IN" altLang="en-US" sz="3000" dirty="0">
                <a:latin typeface="Times New Roman" panose="02020603050405020304"/>
                <a:cs typeface="Times New Roman" panose="02020603050405020304"/>
              </a:endParaRPr>
            </a:p>
          </p:txBody>
        </p:sp>
      </p:grpSp>
      <p:grpSp>
        <p:nvGrpSpPr>
          <p:cNvPr id="7" name="Group 6"/>
          <p:cNvGrpSpPr/>
          <p:nvPr/>
        </p:nvGrpSpPr>
        <p:grpSpPr>
          <a:xfrm>
            <a:off x="1514976" y="3456500"/>
            <a:ext cx="3836007" cy="1785116"/>
            <a:chOff x="1513071" y="5148449"/>
            <a:chExt cx="3836007" cy="1785116"/>
          </a:xfrm>
        </p:grpSpPr>
        <p:sp>
          <p:nvSpPr>
            <p:cNvPr id="8" name="object 3"/>
            <p:cNvSpPr txBox="1"/>
            <p:nvPr/>
          </p:nvSpPr>
          <p:spPr>
            <a:xfrm>
              <a:off x="2262978" y="5148449"/>
              <a:ext cx="3086100" cy="474345"/>
            </a:xfrm>
            <a:prstGeom prst="rect">
              <a:avLst/>
            </a:prstGeom>
          </p:spPr>
          <p:txBody>
            <a:bodyPr vert="horz" wrap="square" lIns="0" tIns="12700" rIns="0" bIns="0" rtlCol="0" anchor="t">
              <a:spAutoFit/>
            </a:bodyPr>
            <a:p>
              <a:pPr marL="12700">
                <a:lnSpc>
                  <a:spcPct val="100000"/>
                </a:lnSpc>
                <a:spcBef>
                  <a:spcPts val="100"/>
                </a:spcBef>
              </a:pPr>
              <a:r>
                <a:rPr lang="en-IN" sz="3000" spc="215" dirty="0">
                  <a:latin typeface="Times New Roman" panose="02020603050405020304"/>
                  <a:cs typeface="Times New Roman" panose="02020603050405020304"/>
                </a:rPr>
                <a:t>Bitdefender</a:t>
              </a:r>
              <a:endParaRPr lang="en-IN" sz="3000" dirty="0">
                <a:latin typeface="Times New Roman" panose="02020603050405020304"/>
                <a:cs typeface="Times New Roman" panose="02020603050405020304"/>
              </a:endParaRPr>
            </a:p>
          </p:txBody>
        </p:sp>
        <p:sp>
          <p:nvSpPr>
            <p:cNvPr id="16"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17" name="object 5"/>
            <p:cNvSpPr txBox="1"/>
            <p:nvPr/>
          </p:nvSpPr>
          <p:spPr>
            <a:xfrm>
              <a:off x="2265045" y="6459220"/>
              <a:ext cx="2888615" cy="474345"/>
            </a:xfrm>
            <a:prstGeom prst="rect">
              <a:avLst/>
            </a:prstGeom>
          </p:spPr>
          <p:txBody>
            <a:bodyPr vert="horz" wrap="square" lIns="0" tIns="12700" rIns="0" bIns="0" rtlCol="0" anchor="t">
              <a:spAutoFit/>
            </a:bodyPr>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18"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grpSp>
      <p:sp>
        <p:nvSpPr>
          <p:cNvPr id="22" name="object 5"/>
          <p:cNvSpPr txBox="1"/>
          <p:nvPr/>
        </p:nvSpPr>
        <p:spPr>
          <a:xfrm>
            <a:off x="2263140" y="8470591"/>
            <a:ext cx="2888615" cy="474345"/>
          </a:xfrm>
          <a:prstGeom prst="rect">
            <a:avLst/>
          </a:prstGeom>
        </p:spPr>
        <p:txBody>
          <a:bodyPr vert="horz" wrap="square" lIns="0" tIns="12700" rIns="0" bIns="0" rtlCol="0" anchor="t">
            <a:spAutoFit/>
          </a:bodyPr>
          <a:p>
            <a:pPr marL="12700">
              <a:spcBef>
                <a:spcPts val="100"/>
              </a:spcBef>
            </a:pPr>
            <a:r>
              <a:rPr lang="en-IN" sz="3000" spc="285" dirty="0">
                <a:latin typeface="Times New Roman" panose="02020603050405020304"/>
                <a:cs typeface="Times New Roman" panose="02020603050405020304"/>
              </a:rPr>
              <a:t>Snort</a:t>
            </a:r>
            <a:endParaRPr lang="en-IN" sz="3000" dirty="0">
              <a:latin typeface="Times New Roman" panose="02020603050405020304"/>
              <a:cs typeface="Times New Roman" panose="02020603050405020304"/>
            </a:endParaRPr>
          </a:p>
        </p:txBody>
      </p:sp>
      <p:sp>
        <p:nvSpPr>
          <p:cNvPr id="23" name="object 6"/>
          <p:cNvSpPr/>
          <p:nvPr/>
        </p:nvSpPr>
        <p:spPr>
          <a:xfrm>
            <a:off x="1513212" y="8583185"/>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24" name="object 13"/>
          <p:cNvSpPr txBox="1"/>
          <p:nvPr/>
        </p:nvSpPr>
        <p:spPr>
          <a:xfrm>
            <a:off x="11564943" y="8191406"/>
            <a:ext cx="3713479" cy="474345"/>
          </a:xfrm>
          <a:prstGeom prst="rect">
            <a:avLst/>
          </a:prstGeom>
        </p:spPr>
        <p:txBody>
          <a:bodyPr vert="horz" wrap="square" lIns="0" tIns="12700" rIns="0" bIns="0" rtlCol="0" anchor="t">
            <a:spAutoFit/>
          </a:bodyPr>
          <a:p>
            <a:pPr marL="12700">
              <a:spcBef>
                <a:spcPts val="100"/>
              </a:spcBef>
            </a:pPr>
            <a:r>
              <a:rPr lang="en-IN" altLang="en-US" sz="3000" spc="65" dirty="0">
                <a:latin typeface="Times New Roman" panose="02020603050405020304"/>
                <a:cs typeface="Times New Roman" panose="02020603050405020304"/>
              </a:rPr>
              <a:t>Splunk</a:t>
            </a:r>
            <a:endParaRPr lang="en-IN" altLang="en-US" sz="3000" spc="65" dirty="0">
              <a:latin typeface="Times New Roman" panose="02020603050405020304"/>
              <a:cs typeface="Times New Roman" panose="02020603050405020304"/>
            </a:endParaRPr>
          </a:p>
        </p:txBody>
      </p:sp>
      <p:sp>
        <p:nvSpPr>
          <p:cNvPr id="25" name="object 14"/>
          <p:cNvSpPr/>
          <p:nvPr/>
        </p:nvSpPr>
        <p:spPr>
          <a:xfrm>
            <a:off x="10815035" y="8303870"/>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040668" y="3771900"/>
            <a:ext cx="10211065"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a:solidFill>
                  <a:srgbClr val="1736B1"/>
                </a:solidFill>
                <a:latin typeface="Times New Roman" panose="02020603050405020304"/>
                <a:cs typeface="Trebuchet MS" panose="020B0603020202020204"/>
                <a:sym typeface="+mn-ea"/>
              </a:rPr>
              <a:t>DEMONSTRATION</a:t>
            </a:r>
            <a:endParaRPr lang="en-US" sz="600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936154"/>
          </a:xfrm>
          <a:prstGeom prst="rect">
            <a:avLst/>
          </a:prstGeom>
        </p:spPr>
        <p:txBody>
          <a:bodyPr vert="horz" wrap="square" lIns="0" tIns="12700" rIns="0" bIns="0" rtlCol="0" anchor="t">
            <a:spAutoFit/>
          </a:bodyPr>
          <a:lstStyle/>
          <a:p>
            <a:pPr marL="12700">
              <a:lnSpc>
                <a:spcPct val="100000"/>
              </a:lnSpc>
              <a:spcBef>
                <a:spcPts val="100"/>
              </a:spcBef>
            </a:pPr>
            <a:r>
              <a:rPr lang="en-US" sz="6000" b="1" spc="-400">
                <a:solidFill>
                  <a:srgbClr val="1736B1"/>
                </a:solidFill>
                <a:latin typeface="Times New Roman" panose="02020603050405020304"/>
                <a:cs typeface="Trebuchet MS" panose="020B0603020202020204"/>
              </a:rPr>
              <a:t>F</a:t>
            </a:r>
            <a:r>
              <a:rPr lang="en-US" sz="6000" b="1" spc="65">
                <a:solidFill>
                  <a:srgbClr val="1736B1"/>
                </a:solidFill>
                <a:latin typeface="Times New Roman" panose="02020603050405020304"/>
                <a:cs typeface="Trebuchet MS" panose="020B0603020202020204"/>
              </a:rPr>
              <a:t>u</a:t>
            </a:r>
            <a:r>
              <a:rPr lang="en-US" sz="6000" b="1" spc="-295">
                <a:solidFill>
                  <a:srgbClr val="1736B1"/>
                </a:solidFill>
                <a:latin typeface="Times New Roman" panose="02020603050405020304"/>
                <a:cs typeface="Trebuchet MS" panose="020B0603020202020204"/>
              </a:rPr>
              <a:t>t</a:t>
            </a:r>
            <a:r>
              <a:rPr lang="en-US" sz="6000" b="1" spc="65">
                <a:solidFill>
                  <a:srgbClr val="1736B1"/>
                </a:solidFill>
                <a:latin typeface="Times New Roman" panose="02020603050405020304"/>
                <a:cs typeface="Trebuchet MS" panose="020B0603020202020204"/>
              </a:rPr>
              <a:t>u</a:t>
            </a:r>
            <a:r>
              <a:rPr lang="en-US" sz="6000" b="1" spc="-110">
                <a:solidFill>
                  <a:srgbClr val="1736B1"/>
                </a:solidFill>
                <a:latin typeface="Times New Roman" panose="02020603050405020304"/>
                <a:cs typeface="Trebuchet MS" panose="020B0603020202020204"/>
              </a:rPr>
              <a:t>r</a:t>
            </a:r>
            <a:r>
              <a:rPr lang="en-US" sz="6000" b="1" spc="25">
                <a:solidFill>
                  <a:srgbClr val="1736B1"/>
                </a:solidFill>
                <a:latin typeface="Times New Roman" panose="02020603050405020304"/>
                <a:cs typeface="Trebuchet MS" panose="020B0603020202020204"/>
              </a:rPr>
              <a:t>e</a:t>
            </a:r>
            <a:r>
              <a:rPr lang="en-US" sz="6000" b="1" spc="-640">
                <a:solidFill>
                  <a:srgbClr val="1736B1"/>
                </a:solidFill>
                <a:latin typeface="Times New Roman" panose="02020603050405020304"/>
                <a:cs typeface="Trebuchet MS" panose="020B0603020202020204"/>
              </a:rPr>
              <a:t> </a:t>
            </a:r>
            <a:r>
              <a:rPr lang="en-US" sz="6000" b="1" spc="55">
                <a:solidFill>
                  <a:srgbClr val="1736B1"/>
                </a:solidFill>
                <a:latin typeface="Times New Roman" panose="02020603050405020304"/>
                <a:cs typeface="Trebuchet MS" panose="020B0603020202020204"/>
              </a:rPr>
              <a:t>R</a:t>
            </a:r>
            <a:r>
              <a:rPr lang="en-US" sz="6000" b="1" spc="185">
                <a:solidFill>
                  <a:srgbClr val="1736B1"/>
                </a:solidFill>
                <a:latin typeface="Times New Roman" panose="02020603050405020304"/>
                <a:cs typeface="Trebuchet MS" panose="020B0603020202020204"/>
              </a:rPr>
              <a:t>o</a:t>
            </a:r>
            <a:r>
              <a:rPr lang="en-US" sz="6000" b="1" spc="-5">
                <a:solidFill>
                  <a:srgbClr val="1736B1"/>
                </a:solidFill>
                <a:latin typeface="Times New Roman" panose="02020603050405020304"/>
                <a:cs typeface="Trebuchet MS" panose="020B0603020202020204"/>
              </a:rPr>
              <a:t>a</a:t>
            </a:r>
            <a:r>
              <a:rPr lang="en-US" sz="6000" b="1" spc="145">
                <a:solidFill>
                  <a:srgbClr val="1736B1"/>
                </a:solidFill>
                <a:latin typeface="Times New Roman" panose="02020603050405020304"/>
                <a:cs typeface="Trebuchet MS" panose="020B0603020202020204"/>
              </a:rPr>
              <a:t>d</a:t>
            </a:r>
            <a:r>
              <a:rPr lang="en-US" sz="6000" b="1" spc="-10">
                <a:solidFill>
                  <a:srgbClr val="1736B1"/>
                </a:solidFill>
                <a:latin typeface="Times New Roman" panose="02020603050405020304"/>
                <a:cs typeface="Trebuchet MS" panose="020B0603020202020204"/>
              </a:rPr>
              <a:t>m</a:t>
            </a:r>
            <a:r>
              <a:rPr lang="en-US" sz="6000" b="1" spc="-5">
                <a:solidFill>
                  <a:srgbClr val="1736B1"/>
                </a:solidFill>
                <a:latin typeface="Times New Roman" panose="02020603050405020304"/>
                <a:cs typeface="Trebuchet MS" panose="020B0603020202020204"/>
              </a:rPr>
              <a:t>a</a:t>
            </a:r>
            <a:r>
              <a:rPr lang="en-US" sz="6000" b="1" spc="270">
                <a:solidFill>
                  <a:srgbClr val="1736B1"/>
                </a:solidFill>
                <a:latin typeface="Times New Roman" panose="02020603050405020304"/>
                <a:cs typeface="Trebuchet MS" panose="020B0603020202020204"/>
              </a:rPr>
              <a:t>p</a:t>
            </a:r>
            <a:endParaRPr lang="en-US" sz="6000" b="1">
              <a:latin typeface="Times New Roman" panose="02020603050405020304"/>
              <a:cs typeface="Trebuchet MS" panose="020B0603020202020204"/>
            </a:endParaRPr>
          </a:p>
        </p:txBody>
      </p:sp>
      <p:sp>
        <p:nvSpPr>
          <p:cNvPr id="3" name="object 3"/>
          <p:cNvSpPr txBox="1">
            <a:spLocks noGrp="1"/>
          </p:cNvSpPr>
          <p:nvPr>
            <p:ph type="title"/>
          </p:nvPr>
        </p:nvSpPr>
        <p:spPr>
          <a:xfrm>
            <a:off x="2709257" y="1583726"/>
            <a:ext cx="12869485" cy="1516249"/>
          </a:xfrm>
          <a:prstGeom prst="rect">
            <a:avLst/>
          </a:prstGeom>
        </p:spPr>
        <p:txBody>
          <a:bodyPr vert="horz" wrap="square" lIns="0" tIns="155575" rIns="0" bIns="0" rtlCol="0" anchor="t">
            <a:spAutoFit/>
          </a:bodyPr>
          <a:lstStyle/>
          <a:p>
            <a:pPr marL="9351010">
              <a:lnSpc>
                <a:spcPct val="100000"/>
              </a:lnSpc>
              <a:spcBef>
                <a:spcPts val="1225"/>
              </a:spcBef>
            </a:pPr>
            <a:r>
              <a:rPr lang="en-GB" sz="3200" spc="125">
                <a:latin typeface="Times New Roman" panose="02020603050405020304"/>
              </a:rPr>
              <a:t>Step</a:t>
            </a:r>
            <a:r>
              <a:rPr lang="en-GB" sz="3200" spc="-90">
                <a:latin typeface="Times New Roman" panose="02020603050405020304"/>
              </a:rPr>
              <a:t> </a:t>
            </a:r>
            <a:r>
              <a:rPr lang="en-GB" sz="3200" spc="-400">
                <a:latin typeface="Times New Roman" panose="02020603050405020304"/>
              </a:rPr>
              <a:t>1</a:t>
            </a:r>
            <a:endParaRPr lang="en-GB" sz="3200" spc="-400">
              <a:latin typeface="Times New Roman" panose="02020603050405020304"/>
            </a:endParaRPr>
          </a:p>
          <a:p>
            <a:pPr marL="9335770" marR="5080">
              <a:lnSpc>
                <a:spcPct val="115000"/>
              </a:lnSpc>
              <a:spcBef>
                <a:spcPts val="350"/>
              </a:spcBef>
            </a:pPr>
            <a:r>
              <a:rPr lang="en-GB" sz="2400" b="0" spc="90">
                <a:solidFill>
                  <a:srgbClr val="000000"/>
                </a:solidFill>
                <a:latin typeface="Times New Roman" panose="02020603050405020304"/>
                <a:cs typeface="Times New Roman" panose="02020603050405020304"/>
              </a:rPr>
              <a:t>Increased</a:t>
            </a:r>
            <a:r>
              <a:rPr lang="en-GB" sz="2400" b="0" spc="-175">
                <a:solidFill>
                  <a:srgbClr val="000000"/>
                </a:solidFill>
                <a:latin typeface="Times New Roman" panose="02020603050405020304"/>
                <a:cs typeface="Times New Roman" panose="02020603050405020304"/>
              </a:rPr>
              <a:t> </a:t>
            </a:r>
            <a:r>
              <a:rPr lang="en-GB" sz="2400" b="0" spc="150">
                <a:solidFill>
                  <a:srgbClr val="000000"/>
                </a:solidFill>
                <a:latin typeface="Times New Roman" panose="02020603050405020304"/>
                <a:cs typeface="Times New Roman" panose="02020603050405020304"/>
              </a:rPr>
              <a:t>Use</a:t>
            </a:r>
            <a:r>
              <a:rPr lang="en-GB" sz="2400" b="0" spc="-170">
                <a:solidFill>
                  <a:srgbClr val="000000"/>
                </a:solidFill>
                <a:latin typeface="Times New Roman" panose="02020603050405020304"/>
                <a:cs typeface="Times New Roman" panose="02020603050405020304"/>
              </a:rPr>
              <a:t> </a:t>
            </a:r>
            <a:r>
              <a:rPr lang="en-GB" sz="2400" b="0" spc="80">
                <a:solidFill>
                  <a:srgbClr val="000000"/>
                </a:solidFill>
                <a:latin typeface="Times New Roman" panose="02020603050405020304"/>
                <a:cs typeface="Times New Roman" panose="02020603050405020304"/>
              </a:rPr>
              <a:t>of</a:t>
            </a:r>
            <a:r>
              <a:rPr lang="en-GB" sz="2400" b="0" spc="-170">
                <a:solidFill>
                  <a:srgbClr val="000000"/>
                </a:solidFill>
                <a:latin typeface="Times New Roman" panose="02020603050405020304"/>
                <a:cs typeface="Times New Roman" panose="02020603050405020304"/>
              </a:rPr>
              <a:t> </a:t>
            </a:r>
            <a:r>
              <a:rPr lang="en-GB" sz="2400" b="0" spc="160">
                <a:solidFill>
                  <a:srgbClr val="000000"/>
                </a:solidFill>
                <a:latin typeface="Times New Roman" panose="02020603050405020304"/>
                <a:cs typeface="Times New Roman" panose="02020603050405020304"/>
              </a:rPr>
              <a:t>AI</a:t>
            </a:r>
            <a:r>
              <a:rPr lang="en-GB" sz="2400" b="0" spc="-170">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and </a:t>
            </a:r>
            <a:r>
              <a:rPr lang="en-GB" sz="2400" b="0" spc="-740">
                <a:solidFill>
                  <a:srgbClr val="000000"/>
                </a:solidFill>
                <a:latin typeface="Times New Roman" panose="02020603050405020304"/>
                <a:cs typeface="Times New Roman" panose="02020603050405020304"/>
              </a:rPr>
              <a:t> </a:t>
            </a:r>
            <a:r>
              <a:rPr lang="en-GB" sz="2400" b="0" spc="120">
                <a:solidFill>
                  <a:srgbClr val="000000"/>
                </a:solidFill>
                <a:latin typeface="Times New Roman" panose="02020603050405020304"/>
                <a:cs typeface="Times New Roman" panose="02020603050405020304"/>
              </a:rPr>
              <a:t>Machine</a:t>
            </a:r>
            <a:r>
              <a:rPr lang="en-GB" sz="2400" b="0" spc="-165">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Learning</a:t>
            </a:r>
            <a:endParaRPr lang="en-GB" sz="2400">
              <a:latin typeface="Times New Roman" panose="02020603050405020304"/>
              <a:cs typeface="Times New Roman" panose="02020603050405020304"/>
            </a:endParaRPr>
          </a:p>
        </p:txBody>
      </p:sp>
      <p:sp>
        <p:nvSpPr>
          <p:cNvPr id="4" name="object 4"/>
          <p:cNvSpPr txBox="1"/>
          <p:nvPr/>
        </p:nvSpPr>
        <p:spPr>
          <a:xfrm>
            <a:off x="12032902" y="3509167"/>
            <a:ext cx="5091901" cy="4448810"/>
          </a:xfrm>
          <a:prstGeom prst="rect">
            <a:avLst/>
          </a:prstGeom>
        </p:spPr>
        <p:txBody>
          <a:bodyPr vert="horz" wrap="square" lIns="0" tIns="155575" rIns="0" bIns="0" rtlCol="0" anchor="t">
            <a:spAutoFit/>
          </a:bodyPr>
          <a:lstStyle/>
          <a:p>
            <a:pPr marL="27305">
              <a:lnSpc>
                <a:spcPct val="100000"/>
              </a:lnSpc>
              <a:spcBef>
                <a:spcPts val="1225"/>
              </a:spcBef>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25">
                <a:solidFill>
                  <a:srgbClr val="1736B1"/>
                </a:solidFill>
                <a:latin typeface="Times New Roman" panose="02020603050405020304"/>
                <a:cs typeface="Trebuchet MS" panose="020B0603020202020204"/>
              </a:rPr>
              <a:t>2</a:t>
            </a:r>
            <a:endParaRPr lang="en-GB" sz="3200">
              <a:latin typeface="Times New Roman" panose="02020603050405020304"/>
              <a:cs typeface="Trebuchet MS" panose="020B0603020202020204"/>
            </a:endParaRPr>
          </a:p>
          <a:p>
            <a:pPr marL="12700" marR="5080">
              <a:lnSpc>
                <a:spcPct val="115000"/>
              </a:lnSpc>
              <a:spcBef>
                <a:spcPts val="350"/>
              </a:spcBef>
            </a:pPr>
            <a:r>
              <a:rPr lang="en-US" sz="2400" spc="65">
                <a:latin typeface="Times New Roman" panose="02020603050405020304"/>
                <a:cs typeface="Times New Roman" panose="02020603050405020304"/>
              </a:rPr>
              <a:t>Integration</a:t>
            </a:r>
            <a:r>
              <a:rPr lang="en-US" sz="2400" spc="-180">
                <a:latin typeface="Times New Roman" panose="02020603050405020304"/>
                <a:cs typeface="Times New Roman" panose="02020603050405020304"/>
              </a:rPr>
              <a:t> </a:t>
            </a:r>
            <a:r>
              <a:rPr lang="en-US" sz="2400" spc="40">
                <a:latin typeface="Times New Roman" panose="02020603050405020304"/>
                <a:cs typeface="Times New Roman" panose="02020603050405020304"/>
              </a:rPr>
              <a:t>with</a:t>
            </a:r>
            <a:r>
              <a:rPr lang="en-US" sz="2400" spc="-180">
                <a:latin typeface="Times New Roman" panose="02020603050405020304"/>
                <a:cs typeface="Times New Roman" panose="02020603050405020304"/>
              </a:rPr>
              <a:t> </a:t>
            </a:r>
            <a:r>
              <a:rPr lang="en-US" sz="2400" spc="85">
                <a:latin typeface="Times New Roman" panose="02020603050405020304"/>
                <a:cs typeface="Times New Roman" panose="02020603050405020304"/>
              </a:rPr>
              <a:t>Cloud- </a:t>
            </a:r>
            <a:r>
              <a:rPr lang="en-US" sz="2400" spc="-735">
                <a:latin typeface="Times New Roman" panose="02020603050405020304"/>
                <a:cs typeface="Times New Roman" panose="02020603050405020304"/>
              </a:rPr>
              <a:t> </a:t>
            </a:r>
            <a:r>
              <a:rPr lang="en-US" sz="2400" spc="160">
                <a:latin typeface="Times New Roman" panose="02020603050405020304"/>
                <a:cs typeface="Times New Roman" panose="02020603050405020304"/>
              </a:rPr>
              <a:t>Based</a:t>
            </a:r>
            <a:r>
              <a:rPr lang="en-US" sz="2400" spc="-16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10">
                <a:solidFill>
                  <a:srgbClr val="1736B1"/>
                </a:solidFill>
                <a:latin typeface="Times New Roman" panose="02020603050405020304"/>
                <a:cs typeface="Trebuchet MS" panose="020B0603020202020204"/>
              </a:rPr>
              <a:t>3</a:t>
            </a:r>
            <a:endParaRPr lang="en-GB" sz="3200">
              <a:latin typeface="Times New Roman" panose="02020603050405020304"/>
              <a:cs typeface="Trebuchet MS" panose="020B0603020202020204"/>
            </a:endParaRPr>
          </a:p>
          <a:p>
            <a:pPr marL="12700" marR="995045">
              <a:lnSpc>
                <a:spcPct val="115000"/>
              </a:lnSpc>
              <a:spcBef>
                <a:spcPts val="355"/>
              </a:spcBef>
            </a:pPr>
            <a:r>
              <a:rPr lang="en-US" sz="2400" spc="114">
                <a:latin typeface="Times New Roman" panose="02020603050405020304"/>
                <a:cs typeface="Times New Roman" panose="02020603050405020304"/>
              </a:rPr>
              <a:t>Expansion</a:t>
            </a:r>
            <a:r>
              <a:rPr lang="en-US" sz="2400" spc="-185">
                <a:latin typeface="Times New Roman" panose="02020603050405020304"/>
                <a:cs typeface="Times New Roman" panose="02020603050405020304"/>
              </a:rPr>
              <a:t> </a:t>
            </a:r>
            <a:r>
              <a:rPr lang="en-US" sz="2400" spc="80">
                <a:latin typeface="Times New Roman" panose="02020603050405020304"/>
                <a:cs typeface="Times New Roman" panose="02020603050405020304"/>
              </a:rPr>
              <a:t>of</a:t>
            </a:r>
            <a:r>
              <a:rPr lang="en-US" sz="2400" spc="-185">
                <a:latin typeface="Times New Roman" panose="02020603050405020304"/>
                <a:cs typeface="Times New Roman" panose="02020603050405020304"/>
              </a:rPr>
              <a:t> </a:t>
            </a:r>
            <a:r>
              <a:rPr lang="en-US" sz="2400" spc="40">
                <a:latin typeface="Times New Roman" panose="02020603050405020304"/>
                <a:cs typeface="Times New Roman" panose="02020603050405020304"/>
              </a:rPr>
              <a:t>IoT </a:t>
            </a:r>
            <a:r>
              <a:rPr lang="en-US" sz="2400" spc="-74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40">
                <a:solidFill>
                  <a:srgbClr val="1736B1"/>
                </a:solidFill>
                <a:latin typeface="Times New Roman" panose="02020603050405020304"/>
                <a:cs typeface="Trebuchet MS" panose="020B0603020202020204"/>
              </a:rPr>
              <a:t>4</a:t>
            </a:r>
            <a:endParaRPr lang="en-GB" sz="3200">
              <a:latin typeface="Times New Roman" panose="02020603050405020304"/>
              <a:cs typeface="Trebuchet MS" panose="020B0603020202020204"/>
            </a:endParaRPr>
          </a:p>
          <a:p>
            <a:pPr marL="12700" marR="436245">
              <a:lnSpc>
                <a:spcPct val="115000"/>
              </a:lnSpc>
              <a:spcBef>
                <a:spcPts val="355"/>
              </a:spcBef>
            </a:pPr>
            <a:r>
              <a:rPr lang="en-IN" sz="2400" spc="60">
                <a:latin typeface="Times New Roman" panose="02020603050405020304"/>
                <a:cs typeface="Times New Roman" panose="02020603050405020304"/>
              </a:rPr>
              <a:t>Cross Platform Support</a:t>
            </a:r>
            <a:endParaRPr lang="en-IN" sz="2500" dirty="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991540" y="3924300"/>
            <a:ext cx="8306440" cy="1388201"/>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imes New Roman" panose="02020603050405020304"/>
              </a:rPr>
              <a:t>QUESTIONS </a:t>
            </a:r>
            <a:r>
              <a:rPr lang="en-IN" sz="7200" b="1" spc="530" dirty="0">
                <a:solidFill>
                  <a:srgbClr val="1736B1"/>
                </a:solidFill>
                <a:latin typeface="Times New Roman" panose="02020603050405020304"/>
                <a:cs typeface="Times New Roman" panose="02020603050405020304"/>
              </a:rPr>
              <a:t>?</a:t>
            </a:r>
            <a:endParaRPr lang="en-US" sz="7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5284491" y="3893127"/>
            <a:ext cx="7721986"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rebuchet MS" panose="020B0603020202020204"/>
                <a:sym typeface="+mn-ea"/>
              </a:rPr>
              <a:t>THANK YOU</a:t>
            </a:r>
            <a:endParaRPr lang="en-US" sz="60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326" y="5684049"/>
            <a:ext cx="4142444" cy="2498761"/>
          </a:xfrm>
          <a:prstGeom prst="rect">
            <a:avLst/>
          </a:prstGeom>
        </p:spPr>
        <p:txBody>
          <a:bodyPr vert="horz" wrap="square" lIns="0" tIns="307975" rIns="0" bIns="0" rtlCol="0" anchor="t">
            <a:spAutoFit/>
          </a:bodyPr>
          <a:lstStyle/>
          <a:p>
            <a:pPr marL="12700">
              <a:lnSpc>
                <a:spcPct val="100000"/>
              </a:lnSpc>
              <a:spcBef>
                <a:spcPts val="2425"/>
              </a:spcBef>
            </a:pPr>
            <a:r>
              <a:rPr lang="en-GB" sz="3200" b="1" spc="100" dirty="0">
                <a:solidFill>
                  <a:srgbClr val="1736B1"/>
                </a:solidFill>
                <a:latin typeface="Times New Roman" panose="02020603050405020304"/>
                <a:cs typeface="Trebuchet MS" panose="020B0603020202020204"/>
              </a:rPr>
              <a:t>Problem</a:t>
            </a:r>
            <a:r>
              <a:rPr lang="en-GB" sz="3200" b="1" spc="-60" dirty="0">
                <a:solidFill>
                  <a:srgbClr val="1736B1"/>
                </a:solidFill>
                <a:latin typeface="Times New Roman" panose="02020603050405020304"/>
                <a:cs typeface="Trebuchet MS" panose="020B0603020202020204"/>
              </a:rPr>
              <a:t> </a:t>
            </a:r>
            <a:r>
              <a:rPr lang="en-GB" sz="3200" b="1" spc="-400" dirty="0">
                <a:solidFill>
                  <a:srgbClr val="1736B1"/>
                </a:solidFill>
                <a:latin typeface="Times New Roman" panose="02020603050405020304"/>
                <a:cs typeface="Trebuchet MS" panose="020B0603020202020204"/>
              </a:rPr>
              <a:t>1</a:t>
            </a:r>
            <a:endParaRPr lang="en-GB" sz="3200" dirty="0">
              <a:latin typeface="Times New Roman" panose="02020603050405020304"/>
              <a:cs typeface="Trebuchet MS" panose="020B0603020202020204"/>
            </a:endParaRPr>
          </a:p>
          <a:p>
            <a:pPr marL="12700" marR="5080" algn="just">
              <a:spcBef>
                <a:spcPts val="1685"/>
              </a:spcBef>
              <a:tabLst>
                <a:tab pos="1889125" algn="l"/>
                <a:tab pos="3961765" algn="l"/>
              </a:tabLst>
            </a:pPr>
            <a:r>
              <a:rPr lang="en-IN" sz="2400" dirty="0">
                <a:latin typeface="Times New Roman" panose="02020603050405020304"/>
                <a:cs typeface="Times New Roman" panose="02020603050405020304"/>
              </a:rPr>
              <a:t>People don't really care about their online activities and the cyber-crimes until they encounter one.</a:t>
            </a:r>
            <a:endParaRPr lang="en-IN" sz="2400" dirty="0">
              <a:latin typeface="Times New Roman" panose="02020603050405020304"/>
              <a:cs typeface="Times New Roman" panose="02020603050405020304"/>
            </a:endParaRPr>
          </a:p>
        </p:txBody>
      </p:sp>
      <p:sp>
        <p:nvSpPr>
          <p:cNvPr id="3" name="object 3"/>
          <p:cNvSpPr txBox="1"/>
          <p:nvPr/>
        </p:nvSpPr>
        <p:spPr>
          <a:xfrm>
            <a:off x="6414827" y="5682625"/>
            <a:ext cx="4280686" cy="2517356"/>
          </a:xfrm>
          <a:prstGeom prst="rect">
            <a:avLst/>
          </a:prstGeom>
        </p:spPr>
        <p:txBody>
          <a:bodyPr vert="horz" wrap="square" lIns="0" tIns="275590" rIns="0" bIns="0" rtlCol="0" anchor="t">
            <a:spAutoFit/>
          </a:bodyPr>
          <a:lstStyle/>
          <a:p>
            <a:pPr marL="12700">
              <a:lnSpc>
                <a:spcPct val="100000"/>
              </a:lnSpc>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a:t>
            </a:r>
            <a:r>
              <a:rPr lang="en-GB" sz="3200" b="1" spc="-225" dirty="0">
                <a:solidFill>
                  <a:srgbClr val="1736B1"/>
                </a:solidFill>
                <a:latin typeface="Times New Roman" panose="02020603050405020304"/>
                <a:cs typeface="Trebuchet MS" panose="020B0603020202020204"/>
                <a:sym typeface="+mn-ea"/>
              </a:rPr>
              <a:t>2</a:t>
            </a:r>
            <a:endParaRPr lang="en-GB" sz="3200" dirty="0">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Intrusion is not only limited to internet world but also is being observed in physical world, i.e., in lodgings.</a:t>
            </a:r>
            <a:endParaRPr lang="en-IN" sz="2400" dirty="0">
              <a:latin typeface="Times New Roman" panose="02020603050405020304"/>
              <a:ea typeface="Calibri" panose="020F0502020204030204"/>
              <a:cs typeface="Times New Roman" panose="02020603050405020304"/>
            </a:endParaRPr>
          </a:p>
        </p:txBody>
      </p:sp>
      <p:sp>
        <p:nvSpPr>
          <p:cNvPr id="5" name="object 5"/>
          <p:cNvSpPr txBox="1">
            <a:spLocks noGrp="1"/>
          </p:cNvSpPr>
          <p:nvPr>
            <p:ph type="title"/>
          </p:nvPr>
        </p:nvSpPr>
        <p:spPr>
          <a:xfrm>
            <a:off x="1066800" y="419100"/>
            <a:ext cx="16340455" cy="3213700"/>
          </a:xfrm>
          <a:prstGeom prst="rect">
            <a:avLst/>
          </a:prstGeom>
        </p:spPr>
        <p:txBody>
          <a:bodyPr vert="horz" wrap="square" lIns="0" tIns="12700" rIns="0" bIns="0" rtlCol="0" anchor="t">
            <a:spAutoFit/>
          </a:bodyPr>
          <a:lstStyle/>
          <a:p>
            <a:pPr marL="12700" algn="l">
              <a:spcBef>
                <a:spcPts val="100"/>
              </a:spcBef>
            </a:pPr>
            <a:r>
              <a:rPr lang="en-GB" sz="6000" spc="-40" dirty="0">
                <a:latin typeface="Times New Roman" panose="02020603050405020304"/>
              </a:rPr>
              <a:t>Problem Description</a:t>
            </a:r>
            <a:br>
              <a:rPr lang="en-US" sz="6600" spc="-40" dirty="0">
                <a:latin typeface="Times New Roman" panose="02020603050405020304"/>
              </a:rPr>
            </a:br>
            <a:endParaRPr lang="en-US" sz="3200">
              <a:latin typeface="Times New Roman" panose="02020603050405020304"/>
            </a:endParaRPr>
          </a:p>
          <a:p>
            <a:pPr marL="12700" algn="just">
              <a:spcBef>
                <a:spcPts val="2375"/>
              </a:spcBef>
            </a:pPr>
            <a:r>
              <a:rPr lang="en-IN" sz="2400" b="0" spc="20" dirty="0">
                <a:solidFill>
                  <a:srgbClr val="000000"/>
                </a:solidFill>
                <a:latin typeface="Times New Roman" panose="02020603050405020304"/>
                <a:cs typeface="Times New Roman" panose="02020603050405020304"/>
              </a:rPr>
              <a:t>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a:t>
            </a:r>
            <a:r>
              <a:rPr lang="en-US" altLang="en-IN" sz="2400" b="0" spc="20" dirty="0">
                <a:solidFill>
                  <a:srgbClr val="000000"/>
                </a:solidFill>
                <a:latin typeface="Times New Roman" panose="02020603050405020304"/>
                <a:cs typeface="Times New Roman" panose="02020603050405020304"/>
              </a:rPr>
              <a:t>home gateways</a:t>
            </a:r>
            <a:r>
              <a:rPr lang="en-IN" sz="2400" b="0" spc="20" dirty="0">
                <a:solidFill>
                  <a:srgbClr val="000000"/>
                </a:solidFill>
                <a:latin typeface="Times New Roman" panose="02020603050405020304"/>
                <a:cs typeface="Times New Roman" panose="02020603050405020304"/>
              </a:rPr>
              <a:t>. An estimate of about </a:t>
            </a:r>
            <a:r>
              <a:rPr lang="en-IN" sz="2400" u="sng" spc="20" dirty="0">
                <a:solidFill>
                  <a:srgbClr val="000000"/>
                </a:solidFill>
                <a:latin typeface="Times New Roman" panose="02020603050405020304"/>
                <a:cs typeface="Times New Roman" panose="02020603050405020304"/>
              </a:rPr>
              <a:t>10.</a:t>
            </a:r>
            <a:r>
              <a:rPr lang="en-US" sz="2400" u="sng" spc="20" dirty="0">
                <a:solidFill>
                  <a:srgbClr val="000000"/>
                </a:solidFill>
                <a:latin typeface="Times New Roman" panose="02020603050405020304"/>
                <a:cs typeface="Times New Roman" panose="02020603050405020304"/>
              </a:rPr>
              <a:t>5</a:t>
            </a:r>
            <a:r>
              <a:rPr lang="en-IN" sz="2400" u="sng" spc="20" dirty="0">
                <a:solidFill>
                  <a:srgbClr val="000000"/>
                </a:solidFill>
                <a:latin typeface="Times New Roman" panose="02020603050405020304"/>
                <a:cs typeface="Times New Roman" panose="02020603050405020304"/>
              </a:rPr>
              <a:t> Trillion Dollars</a:t>
            </a:r>
            <a:r>
              <a:rPr lang="en-IN" sz="2400" b="0" spc="20" dirty="0">
                <a:solidFill>
                  <a:srgbClr val="000000"/>
                </a:solidFill>
                <a:latin typeface="Times New Roman" panose="02020603050405020304"/>
                <a:cs typeface="Times New Roman" panose="02020603050405020304"/>
              </a:rPr>
              <a:t> is the round figure that cyber frauds are going to cost the world in the coming years.</a:t>
            </a:r>
            <a:endParaRPr lang="en-US" sz="2400" b="0" dirty="0">
              <a:latin typeface="Times New Roman" panose="02020603050405020304"/>
              <a:cs typeface="Times New Roman" panose="02020603050405020304"/>
            </a:endParaRPr>
          </a:p>
        </p:txBody>
      </p:sp>
      <p:sp>
        <p:nvSpPr>
          <p:cNvPr id="6" name="object 6"/>
          <p:cNvSpPr/>
          <p:nvPr/>
        </p:nvSpPr>
        <p:spPr>
          <a:xfrm>
            <a:off x="6412723" y="4989117"/>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7" name="object 7"/>
          <p:cNvSpPr/>
          <p:nvPr/>
        </p:nvSpPr>
        <p:spPr>
          <a:xfrm>
            <a:off x="1189474" y="4992032"/>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8" name="object 8"/>
          <p:cNvSpPr/>
          <p:nvPr/>
        </p:nvSpPr>
        <p:spPr>
          <a:xfrm>
            <a:off x="11743511" y="5041933"/>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3"/>
          <p:cNvSpPr txBox="1"/>
          <p:nvPr/>
        </p:nvSpPr>
        <p:spPr>
          <a:xfrm>
            <a:off x="11737620" y="5682624"/>
            <a:ext cx="5423685" cy="2148024"/>
          </a:xfrm>
          <a:prstGeom prst="rect">
            <a:avLst/>
          </a:prstGeom>
        </p:spPr>
        <p:txBody>
          <a:bodyPr vert="horz" wrap="square" lIns="0" tIns="275590" rIns="0" bIns="0" rtlCol="0" anchor="t">
            <a:spAutoFit/>
          </a:bodyPr>
          <a:lstStyle/>
          <a:p>
            <a:pPr marL="12700">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3</a:t>
            </a:r>
            <a:endParaRPr lang="en-GB" sz="3200" b="1" spc="-225" dirty="0">
              <a:solidFill>
                <a:srgbClr val="1736B1"/>
              </a:solidFill>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There are different types of cyber-attacks and physical intrusions but no one stop solution currently available.</a:t>
            </a:r>
            <a:endParaRPr lang="en-IN"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1679575"/>
          </a:xfrm>
          <a:prstGeom prst="rect">
            <a:avLst/>
          </a:prstGeom>
        </p:spPr>
        <p:txBody>
          <a:bodyPr vert="horz" wrap="square" lIns="0" tIns="16510" rIns="0" bIns="0" rtlCol="0" anchor="t">
            <a:spAutoFit/>
          </a:bodyPr>
          <a:lstStyle/>
          <a:p>
            <a:pPr marL="12700" algn="just">
              <a:lnSpc>
                <a:spcPct val="100000"/>
              </a:lnSpc>
              <a:spcBef>
                <a:spcPts val="130"/>
              </a:spcBef>
            </a:pPr>
            <a:r>
              <a:rPr lang="en-GB" sz="3500" b="1" spc="125" dirty="0">
                <a:solidFill>
                  <a:srgbClr val="1736B1"/>
                </a:solidFill>
                <a:latin typeface="Times New Roman" panose="02020603050405020304"/>
                <a:cs typeface="Trebuchet MS" panose="020B0603020202020204"/>
              </a:rPr>
              <a:t>Solution</a:t>
            </a:r>
            <a:r>
              <a:rPr lang="en-GB" sz="3500" b="1" spc="-90" dirty="0">
                <a:solidFill>
                  <a:srgbClr val="1736B1"/>
                </a:solidFill>
                <a:latin typeface="Times New Roman" panose="02020603050405020304"/>
                <a:cs typeface="Trebuchet MS" panose="020B0603020202020204"/>
              </a:rPr>
              <a:t> </a:t>
            </a:r>
            <a:r>
              <a:rPr lang="en-GB" sz="3500" b="1" spc="-365" dirty="0">
                <a:solidFill>
                  <a:srgbClr val="1736B1"/>
                </a:solidFill>
                <a:latin typeface="Times New Roman" panose="02020603050405020304"/>
                <a:cs typeface="Trebuchet MS" panose="020B0603020202020204"/>
              </a:rPr>
              <a:t>1</a:t>
            </a:r>
            <a:endParaRPr lang="en-GB" sz="3500" b="1" spc="-365" dirty="0">
              <a:solidFill>
                <a:srgbClr val="1736B1"/>
              </a:solidFill>
              <a:latin typeface="Times New Roman" panose="02020603050405020304"/>
              <a:cs typeface="Trebuchet MS" panose="020B0603020202020204"/>
            </a:endParaRPr>
          </a:p>
          <a:p>
            <a:pPr marL="12700" algn="just">
              <a:lnSpc>
                <a:spcPct val="100000"/>
              </a:lnSpc>
              <a:spcBef>
                <a:spcPts val="130"/>
              </a:spcBef>
            </a:pPr>
            <a:r>
              <a:rPr lang="en-US" sz="2400">
                <a:latin typeface="Times New Roman" panose="02020603050405020304"/>
                <a:cs typeface="Times New Roman" panose="02020603050405020304"/>
              </a:rPr>
              <a:t>Development of an advanced intrusion detection </a:t>
            </a:r>
            <a:r>
              <a:rPr lang="en-IN" altLang="en-US" sz="2400">
                <a:latin typeface="Times New Roman" panose="02020603050405020304"/>
                <a:cs typeface="Times New Roman" panose="02020603050405020304"/>
              </a:rPr>
              <a:t>framework</a:t>
            </a:r>
            <a:r>
              <a:rPr lang="en-US" sz="2400">
                <a:latin typeface="Times New Roman" panose="02020603050405020304"/>
                <a:cs typeface="Times New Roman" panose="02020603050405020304"/>
              </a:rPr>
              <a:t>, automation, and notification system using the </a:t>
            </a:r>
            <a:r>
              <a:rPr lang="en-IN" altLang="en-US" sz="2400">
                <a:latin typeface="Times New Roman" panose="02020603050405020304"/>
                <a:cs typeface="Times New Roman" panose="02020603050405020304"/>
              </a:rPr>
              <a:t>state of the art technology</a:t>
            </a:r>
            <a:r>
              <a:rPr lang="en-US" sz="2400">
                <a:latin typeface="Times New Roman" panose="02020603050405020304"/>
                <a:cs typeface="Times New Roman" panose="02020603050405020304"/>
              </a:rPr>
              <a:t>. </a:t>
            </a:r>
            <a:endParaRPr lang="en-US" sz="2400">
              <a:latin typeface="Times New Roman" panose="02020603050405020304" charset="0"/>
              <a:cs typeface="Times New Roman" panose="02020603050405020304" charset="0"/>
            </a:endParaRPr>
          </a:p>
        </p:txBody>
      </p:sp>
      <p:sp>
        <p:nvSpPr>
          <p:cNvPr id="3" name="object 3"/>
          <p:cNvSpPr txBox="1"/>
          <p:nvPr/>
        </p:nvSpPr>
        <p:spPr>
          <a:xfrm>
            <a:off x="9524792" y="3009773"/>
            <a:ext cx="7000875" cy="1702435"/>
          </a:xfrm>
          <a:prstGeom prst="rect">
            <a:avLst/>
          </a:prstGeom>
        </p:spPr>
        <p:txBody>
          <a:bodyPr vert="horz" wrap="square" lIns="0" tIns="12700" rIns="0" bIns="0" rtlCol="0" anchor="t">
            <a:spAutoFit/>
          </a:bodyPr>
          <a:lstStyle/>
          <a:p>
            <a:pPr marL="12700" algn="just">
              <a:lnSpc>
                <a:spcPct val="100000"/>
              </a:lnSpc>
              <a:spcBef>
                <a:spcPts val="100"/>
              </a:spcBef>
            </a:pPr>
            <a:r>
              <a:rPr lang="en-GB" sz="3500" b="1" spc="110">
                <a:solidFill>
                  <a:srgbClr val="1736B1"/>
                </a:solidFill>
                <a:latin typeface="Times New Roman" panose="02020603050405020304"/>
                <a:cs typeface="Trebuchet MS" panose="020B0603020202020204"/>
              </a:rPr>
              <a:t>Solution</a:t>
            </a:r>
            <a:r>
              <a:rPr lang="en-GB" sz="3500" b="1" spc="-95">
                <a:solidFill>
                  <a:srgbClr val="1736B1"/>
                </a:solidFill>
                <a:latin typeface="Times New Roman" panose="02020603050405020304"/>
                <a:cs typeface="Trebuchet MS" panose="020B0603020202020204"/>
              </a:rPr>
              <a:t> </a:t>
            </a:r>
            <a:r>
              <a:rPr lang="en-GB" sz="3500" b="1" spc="-225">
                <a:solidFill>
                  <a:srgbClr val="1736B1"/>
                </a:solidFill>
                <a:latin typeface="Times New Roman" panose="02020603050405020304"/>
                <a:cs typeface="Trebuchet MS" panose="020B0603020202020204"/>
              </a:rPr>
              <a:t>2</a:t>
            </a:r>
            <a:endParaRPr lang="en-GB" sz="3500" b="1" spc="-225">
              <a:solidFill>
                <a:srgbClr val="1736B1"/>
              </a:solidFill>
              <a:latin typeface="Times New Roman" panose="02020603050405020304"/>
              <a:cs typeface="Trebuchet MS" panose="020B0603020202020204"/>
            </a:endParaRPr>
          </a:p>
          <a:p>
            <a:pPr marL="12700" algn="just">
              <a:lnSpc>
                <a:spcPct val="100000"/>
              </a:lnSpc>
              <a:spcBef>
                <a:spcPts val="100"/>
              </a:spcBef>
            </a:pPr>
            <a:r>
              <a:rPr lang="en-GB" sz="2400">
                <a:latin typeface="Times New Roman" panose="02020603050405020304"/>
                <a:cs typeface="Times New Roman" panose="02020603050405020304"/>
              </a:rPr>
              <a:t>Creating a hardware and software solution that accurately classifies the level of intrusion in a premises or Local Area Network/Wide Area Network</a:t>
            </a:r>
            <a:r>
              <a:rPr lang="en-GB" sz="2600">
                <a:latin typeface="Times New Roman" panose="02020603050405020304"/>
                <a:cs typeface="Times New Roman" panose="02020603050405020304"/>
              </a:rPr>
              <a:t>.</a:t>
            </a:r>
            <a:endParaRPr lang="en-GB" sz="2600">
              <a:latin typeface="Times New Roman" panose="02020603050405020304"/>
              <a:cs typeface="Times New Roman" panose="02020603050405020304"/>
            </a:endParaRPr>
          </a:p>
        </p:txBody>
      </p:sp>
      <p:sp>
        <p:nvSpPr>
          <p:cNvPr id="4" name="object 4"/>
          <p:cNvSpPr txBox="1"/>
          <p:nvPr/>
        </p:nvSpPr>
        <p:spPr>
          <a:xfrm>
            <a:off x="9562892" y="5257603"/>
            <a:ext cx="6995795" cy="1665605"/>
          </a:xfrm>
          <a:prstGeom prst="rect">
            <a:avLst/>
          </a:prstGeom>
        </p:spPr>
        <p:txBody>
          <a:bodyPr vert="horz" wrap="square" lIns="0" tIns="12700" rIns="0" bIns="0" rtlCol="0" anchor="t">
            <a:spAutoFit/>
          </a:bodyPr>
          <a:lstStyle/>
          <a:p>
            <a:pPr>
              <a:lnSpc>
                <a:spcPct val="100000"/>
              </a:lnSpc>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a:t>
            </a:r>
            <a:r>
              <a:rPr lang="en-GB" sz="3500" b="1" spc="-210">
                <a:solidFill>
                  <a:srgbClr val="1736B1"/>
                </a:solidFill>
                <a:latin typeface="Times New Roman" panose="02020603050405020304"/>
                <a:cs typeface="Trebuchet MS" panose="020B0603020202020204"/>
              </a:rPr>
              <a:t>3</a:t>
            </a:r>
            <a:endParaRPr lang="en-GB" sz="3500" b="1" spc="-210">
              <a:solidFill>
                <a:srgbClr val="1736B1"/>
              </a:solidFill>
              <a:latin typeface="Times New Roman" panose="02020603050405020304"/>
              <a:cs typeface="Trebuchet MS" panose="020B0603020202020204"/>
            </a:endParaRPr>
          </a:p>
          <a:p>
            <a:pPr>
              <a:lnSpc>
                <a:spcPct val="100000"/>
              </a:lnSpc>
              <a:spcBef>
                <a:spcPts val="50"/>
              </a:spcBef>
            </a:pPr>
            <a:r>
              <a:rPr sz="2400" dirty="0">
                <a:latin typeface="Times New Roman" panose="02020603050405020304"/>
                <a:cs typeface="Times New Roman" panose="02020603050405020304"/>
              </a:rPr>
              <a:t>Design and implementing a</a:t>
            </a:r>
            <a:r>
              <a:rPr lang="en-IN" sz="2400" dirty="0">
                <a:latin typeface="Times New Roman" panose="02020603050405020304"/>
                <a:cs typeface="Times New Roman" panose="02020603050405020304"/>
              </a:rPr>
              <a:t>n</a:t>
            </a:r>
            <a:r>
              <a:rPr sz="2400" dirty="0">
                <a:latin typeface="Times New Roman" panose="02020603050405020304"/>
                <a:cs typeface="Times New Roman" panose="02020603050405020304"/>
              </a:rPr>
              <a:t> IoT</a:t>
            </a:r>
            <a:r>
              <a:rPr lang="en-IN" sz="2400" dirty="0">
                <a:latin typeface="Times New Roman" panose="02020603050405020304"/>
                <a:cs typeface="Times New Roman" panose="02020603050405020304"/>
              </a:rPr>
              <a:t>-Protocol</a:t>
            </a:r>
            <a:r>
              <a:rPr sz="2400" dirty="0">
                <a:latin typeface="Times New Roman" panose="02020603050405020304"/>
                <a:cs typeface="Times New Roman" panose="02020603050405020304"/>
              </a:rPr>
              <a:t>-based locking system that prevents unauthorized access to the property using</a:t>
            </a:r>
            <a:r>
              <a:rPr lang="en-IN" sz="2400" dirty="0">
                <a:latin typeface="Times New Roman" panose="02020603050405020304"/>
                <a:cs typeface="Times New Roman" panose="02020603050405020304"/>
              </a:rPr>
              <a:t> Deep</a:t>
            </a:r>
            <a:r>
              <a:rPr sz="2400" dirty="0">
                <a:latin typeface="Times New Roman" panose="02020603050405020304"/>
                <a:cs typeface="Times New Roman" panose="02020603050405020304"/>
              </a:rPr>
              <a:t> Neural Networks .</a:t>
            </a:r>
            <a:endParaRPr sz="2400" dirty="0">
              <a:latin typeface="Times New Roman" panose="02020603050405020304"/>
              <a:cs typeface="Times New Roman" panose="02020603050405020304"/>
            </a:endParaRPr>
          </a:p>
        </p:txBody>
      </p:sp>
      <p:sp>
        <p:nvSpPr>
          <p:cNvPr id="5" name="object 5"/>
          <p:cNvSpPr txBox="1"/>
          <p:nvPr/>
        </p:nvSpPr>
        <p:spPr>
          <a:xfrm>
            <a:off x="1676553" y="3971487"/>
            <a:ext cx="4272915" cy="936154"/>
          </a:xfrm>
          <a:prstGeom prst="rect">
            <a:avLst/>
          </a:prstGeom>
        </p:spPr>
        <p:txBody>
          <a:bodyPr vert="horz" wrap="square" lIns="0" tIns="12700" rIns="0" bIns="0" rtlCol="0" anchor="t">
            <a:spAutoFit/>
          </a:bodyPr>
          <a:lstStyle/>
          <a:p>
            <a:pPr marL="12700" algn="ctr">
              <a:lnSpc>
                <a:spcPct val="100000"/>
              </a:lnSpc>
              <a:spcBef>
                <a:spcPts val="100"/>
              </a:spcBef>
            </a:pPr>
            <a:r>
              <a:rPr lang="en-GB" sz="6000" b="1" spc="465">
                <a:solidFill>
                  <a:srgbClr val="1736B1"/>
                </a:solidFill>
                <a:latin typeface="Times New Roman" panose="02020603050405020304"/>
                <a:cs typeface="Trebuchet MS" panose="020B0603020202020204"/>
              </a:rPr>
              <a:t>S</a:t>
            </a:r>
            <a:r>
              <a:rPr lang="en-GB" sz="6000" b="1" spc="155">
                <a:solidFill>
                  <a:srgbClr val="1736B1"/>
                </a:solidFill>
                <a:latin typeface="Times New Roman" panose="02020603050405020304"/>
                <a:cs typeface="Trebuchet MS" panose="020B0603020202020204"/>
              </a:rPr>
              <a:t>o</a:t>
            </a:r>
            <a:r>
              <a:rPr lang="en-GB" sz="6000" b="1" spc="5">
                <a:solidFill>
                  <a:srgbClr val="1736B1"/>
                </a:solidFill>
                <a:latin typeface="Times New Roman" panose="02020603050405020304"/>
                <a:cs typeface="Trebuchet MS" panose="020B0603020202020204"/>
              </a:rPr>
              <a:t>l</a:t>
            </a:r>
            <a:r>
              <a:rPr lang="en-GB" sz="6000" b="1" spc="-150">
                <a:solidFill>
                  <a:srgbClr val="1736B1"/>
                </a:solidFill>
                <a:latin typeface="Times New Roman" panose="02020603050405020304"/>
                <a:cs typeface="Trebuchet MS" panose="020B0603020202020204"/>
              </a:rPr>
              <a:t>u</a:t>
            </a:r>
            <a:r>
              <a:rPr lang="en-GB" sz="6000" b="1" spc="-145">
                <a:solidFill>
                  <a:srgbClr val="1736B1"/>
                </a:solidFill>
                <a:latin typeface="Times New Roman" panose="02020603050405020304"/>
                <a:cs typeface="Trebuchet MS" panose="020B0603020202020204"/>
              </a:rPr>
              <a:t>ti</a:t>
            </a:r>
            <a:r>
              <a:rPr lang="en-GB" sz="6000" b="1" spc="155">
                <a:solidFill>
                  <a:srgbClr val="1736B1"/>
                </a:solidFill>
                <a:latin typeface="Times New Roman" panose="02020603050405020304"/>
                <a:cs typeface="Trebuchet MS" panose="020B0603020202020204"/>
              </a:rPr>
              <a:t>o</a:t>
            </a:r>
            <a:r>
              <a:rPr lang="en-GB" sz="6000" b="1" spc="-100">
                <a:solidFill>
                  <a:srgbClr val="1736B1"/>
                </a:solidFill>
                <a:latin typeface="Times New Roman" panose="02020603050405020304"/>
                <a:cs typeface="Trebuchet MS" panose="020B0603020202020204"/>
              </a:rPr>
              <a:t>n</a:t>
            </a:r>
            <a:endParaRPr lang="en-GB" sz="6000" spc="130">
              <a:latin typeface="Times New Roman" panose="02020603050405020304"/>
              <a:cs typeface="Times New Roman" panose="02020603050405020304" charset="0"/>
            </a:endParaRPr>
          </a:p>
        </p:txBody>
      </p:sp>
      <p:sp>
        <p:nvSpPr>
          <p:cNvPr id="13" name="Text Box 12"/>
          <p:cNvSpPr txBox="1"/>
          <p:nvPr/>
        </p:nvSpPr>
        <p:spPr>
          <a:xfrm>
            <a:off x="578485" y="5322570"/>
            <a:ext cx="6979285" cy="546432"/>
          </a:xfrm>
          <a:prstGeom prst="rect">
            <a:avLst/>
          </a:prstGeom>
          <a:noFill/>
        </p:spPr>
        <p:txBody>
          <a:bodyPr wrap="square" lIns="91440" tIns="45720" rIns="91440" bIns="45720" rtlCol="0" anchor="t">
            <a:spAutoFit/>
          </a:bodyPr>
          <a:lstStyle/>
          <a:p>
            <a:pPr marL="12700" marR="5080" algn="just">
              <a:lnSpc>
                <a:spcPct val="115000"/>
              </a:lnSpc>
              <a:spcBef>
                <a:spcPts val="1965"/>
              </a:spcBef>
            </a:pPr>
            <a:r>
              <a:rPr lang="en-US" altLang="en-IN" sz="2800" spc="105">
                <a:latin typeface="Times New Roman" panose="02020603050405020304"/>
                <a:cs typeface="Trebuchet MS" panose="020B0603020202020204"/>
                <a:sym typeface="+mn-ea"/>
              </a:rPr>
              <a:t>    </a:t>
            </a:r>
            <a:r>
              <a:rPr lang="en-US" altLang="en-IN" sz="2800" spc="105" dirty="0">
                <a:latin typeface="Times New Roman" panose="02020603050405020304"/>
                <a:cs typeface="Trebuchet MS" panose="020B0603020202020204"/>
                <a:sym typeface="+mn-ea"/>
              </a:rPr>
              <a:t>O</a:t>
            </a:r>
            <a:r>
              <a:rPr lang="en-IN" sz="2800" spc="105" dirty="0">
                <a:latin typeface="Times New Roman" panose="02020603050405020304"/>
                <a:cs typeface="Trebuchet MS" panose="020B0603020202020204"/>
                <a:sym typeface="+mn-ea"/>
              </a:rPr>
              <a:t>ne stop Intrusion Detection System </a:t>
            </a:r>
            <a:endParaRPr lang="en-IN" sz="2800" spc="105" dirty="0">
              <a:latin typeface="Times New Roman" panose="02020603050405020304"/>
              <a:cs typeface="Trebuchet MS" panose="020B0603020202020204"/>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4"/>
          <p:cNvSpPr txBox="1"/>
          <p:nvPr/>
        </p:nvSpPr>
        <p:spPr>
          <a:xfrm>
            <a:off x="9523926" y="7634523"/>
            <a:ext cx="6995795" cy="1665605"/>
          </a:xfrm>
          <a:prstGeom prst="rect">
            <a:avLst/>
          </a:prstGeom>
        </p:spPr>
        <p:txBody>
          <a:bodyPr vert="horz" wrap="square" lIns="0" tIns="12700" rIns="0" bIns="0" rtlCol="0" anchor="t">
            <a:spAutoFit/>
          </a:bodyPr>
          <a:lstStyle/>
          <a:p>
            <a:pPr>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4</a:t>
            </a:r>
            <a:endParaRPr lang="en-GB" sz="3500" b="1" spc="-100">
              <a:solidFill>
                <a:srgbClr val="1736B1"/>
              </a:solidFill>
              <a:latin typeface="Times New Roman" panose="02020603050405020304"/>
              <a:cs typeface="Trebuchet MS" panose="020B0603020202020204"/>
            </a:endParaRPr>
          </a:p>
          <a:p>
            <a:pPr>
              <a:spcBef>
                <a:spcPts val="50"/>
              </a:spcBef>
            </a:pPr>
            <a:r>
              <a:rPr lang="en-US" sz="2400" dirty="0">
                <a:latin typeface="Times New Roman" panose="02020603050405020304"/>
                <a:cs typeface="Times New Roman" panose="02020603050405020304"/>
              </a:rPr>
              <a:t>Making </a:t>
            </a:r>
            <a:r>
              <a:rPr sz="2400" dirty="0">
                <a:latin typeface="Times New Roman" panose="02020603050405020304"/>
                <a:cs typeface="Times New Roman" panose="02020603050405020304"/>
              </a:rPr>
              <a:t>the </a:t>
            </a:r>
            <a:r>
              <a:rPr lang="en-US" sz="2400" dirty="0">
                <a:latin typeface="Times New Roman" panose="02020603050405020304"/>
                <a:cs typeface="Times New Roman" panose="02020603050405020304"/>
              </a:rPr>
              <a:t>solution available to a common man by using low cost , efficient hardware that provides the same set of functionalities that of a large scale IDS.</a:t>
            </a:r>
            <a:endParaRPr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1" name="object 2"/>
          <p:cNvSpPr txBox="1">
            <a:spLocks noGrp="1"/>
          </p:cNvSpPr>
          <p:nvPr>
            <p:ph type="title"/>
          </p:nvPr>
        </p:nvSpPr>
        <p:spPr>
          <a:xfrm>
            <a:off x="1142712" y="5715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TECH STACK</a:t>
            </a:r>
            <a:endParaRPr lang="en-IN" sz="5400" spc="195" dirty="0">
              <a:latin typeface="Times New Roman" panose="020206030504050203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Backend</a:t>
            </a:r>
            <a:endParaRPr lang="en-IN" sz="1400" b="0" i="0" u="none" strike="noStrike" cap="none" dirty="0">
              <a:latin typeface="Times New Roman" panose="02020603050405020304"/>
              <a:ea typeface="Arial" panose="020B0604020202020204"/>
              <a:cs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IOT</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dirty="0">
                <a:latin typeface="Times New Roman" panose="02020603050405020304"/>
                <a:ea typeface="Arial" panose="020B0604020202020204"/>
                <a:cs typeface="Times New Roman" panose="02020603050405020304"/>
                <a:sym typeface="Arial" panose="020B0604020202020204"/>
              </a:rPr>
              <a:t>Frontend / Interface</a:t>
            </a:r>
            <a:endParaRPr lang="en-IN" sz="1600" b="0" i="0" u="none" strike="noStrike" cap="none" dirty="0">
              <a:latin typeface="Times New Roman" panose="02020603050405020304"/>
              <a:ea typeface="Arial" panose="020B0604020202020204"/>
              <a:cs typeface="Times New Roman" panose="020206030504050203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Cloud</a:t>
            </a:r>
            <a:endParaRPr lang="en-IN" sz="1400" b="0" i="0" u="none" strike="noStrike" cap="none" dirty="0">
              <a:latin typeface="Times New Roman" panose="02020603050405020304"/>
              <a:ea typeface="Arial" panose="020B0604020202020204"/>
              <a:cs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Hosting</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Ai / ML / CV</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Operating System</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Framework</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43" name="Content Placeholder 242" descr="download (2)"/>
          <p:cNvPicPr>
            <a:picLocks noGrp="1"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
        <p:nvSpPr>
          <p:cNvPr id="5" name="Google Shape;322;p3"/>
          <p:cNvSpPr/>
          <p:nvPr/>
        </p:nvSpPr>
        <p:spPr>
          <a:xfrm>
            <a:off x="189547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6" name="Google Shape;322;p3"/>
          <p:cNvSpPr/>
          <p:nvPr/>
        </p:nvSpPr>
        <p:spPr>
          <a:xfrm>
            <a:off x="202247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8" name="Picture 7" descr="Screenshot 2024-04-23 110157"/>
          <p:cNvPicPr>
            <a:picLocks noChangeAspect="1"/>
          </p:cNvPicPr>
          <p:nvPr/>
        </p:nvPicPr>
        <p:blipFill>
          <a:blip r:embed="rId18"/>
          <a:stretch>
            <a:fillRect/>
          </a:stretch>
        </p:blipFill>
        <p:spPr>
          <a:xfrm>
            <a:off x="2242820" y="4832350"/>
            <a:ext cx="1155065" cy="1130935"/>
          </a:xfrm>
          <a:prstGeom prst="rect">
            <a:avLst/>
          </a:prstGeom>
        </p:spPr>
      </p:pic>
      <p:sp>
        <p:nvSpPr>
          <p:cNvPr id="3" name="Google Shape;322;p3"/>
          <p:cNvSpPr/>
          <p:nvPr/>
        </p:nvSpPr>
        <p:spPr>
          <a:xfrm>
            <a:off x="9683750"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4" name="Google Shape;322;p3"/>
          <p:cNvSpPr/>
          <p:nvPr/>
        </p:nvSpPr>
        <p:spPr>
          <a:xfrm>
            <a:off x="9810750"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9" name="Picture 8" descr="Screenshot 2024-05-22 204006"/>
          <p:cNvPicPr>
            <a:picLocks noChangeAspect="1"/>
          </p:cNvPicPr>
          <p:nvPr/>
        </p:nvPicPr>
        <p:blipFill>
          <a:blip r:embed="rId19"/>
          <a:stretch>
            <a:fillRect/>
          </a:stretch>
        </p:blipFill>
        <p:spPr>
          <a:xfrm>
            <a:off x="9979660" y="4931410"/>
            <a:ext cx="1242060" cy="8655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447454" y="215416"/>
            <a:ext cx="1196547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FRAMEWORK</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sz="2000" dirty="0">
                <a:latin typeface="Times New Roman" panose="02020603050405020304"/>
                <a:cs typeface="Trebuchet MS" panose="020B0603020202020204"/>
              </a:rPr>
              <a:t>Arduino</a:t>
            </a:r>
            <a:endParaRPr lang="en-US" altLang="en-IN" sz="2000" dirty="0">
              <a:latin typeface="Times New Roman" panose="020206030504050203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Home Gateway</a:t>
            </a:r>
            <a:endParaRPr lang="en-US" altLang="en-IN" sz="2000" dirty="0">
              <a:latin typeface="Times New Roman" panose="020206030504050203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WWW</a:t>
            </a:r>
            <a:endParaRPr lang="en-US" altLang="en-IN" sz="2000" dirty="0">
              <a:latin typeface="Times New Roman" panose="020206030504050203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4" name="object 3"/>
          <p:cNvSpPr txBox="1"/>
          <p:nvPr/>
        </p:nvSpPr>
        <p:spPr>
          <a:xfrm>
            <a:off x="12496800" y="3109595"/>
            <a:ext cx="1282700" cy="566822"/>
          </a:xfrm>
          <a:prstGeom prst="rect">
            <a:avLst/>
          </a:prstGeom>
        </p:spPr>
        <p:txBody>
          <a:bodyPr vert="horz" wrap="square" lIns="0" tIns="12700" rIns="0" bIns="0" rtlCol="0" anchor="t">
            <a:spAutoFit/>
          </a:bodyPr>
          <a:lstStyle/>
          <a:p>
            <a:pPr marL="12700" algn="ctr">
              <a:lnSpc>
                <a:spcPct val="100000"/>
              </a:lnSpc>
              <a:spcBef>
                <a:spcPts val="100"/>
              </a:spcBef>
            </a:pPr>
            <a:r>
              <a:rPr lang="en-IN" b="1" dirty="0">
                <a:latin typeface="Times New Roman" panose="02020603050405020304"/>
                <a:cs typeface="Trebuchet MS" panose="020B0603020202020204"/>
              </a:rPr>
              <a:t>Detection Sensors</a:t>
            </a:r>
            <a:endParaRPr lang="en-IN" b="1" dirty="0">
              <a:latin typeface="Times New Roman" panose="020206030504050203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6" name="object 3"/>
          <p:cNvSpPr txBox="1"/>
          <p:nvPr/>
        </p:nvSpPr>
        <p:spPr>
          <a:xfrm>
            <a:off x="5826919" y="4549141"/>
            <a:ext cx="843438" cy="320601"/>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Wi-Fi</a:t>
            </a:r>
            <a:endParaRPr lang="en-IN" sz="2000" dirty="0">
              <a:latin typeface="Times New Roman" panose="020206030504050203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dirty="0">
                <a:latin typeface="Times New Roman" panose="02020603050405020304"/>
                <a:cs typeface="Trebuchet MS" panose="020B0603020202020204"/>
              </a:rPr>
              <a:t>PIR</a:t>
            </a:r>
            <a:r>
              <a:rPr lang="en-IN" dirty="0">
                <a:latin typeface="Times New Roman" panose="02020603050405020304"/>
                <a:cs typeface="Trebuchet MS" panose="020B0603020202020204"/>
              </a:rPr>
              <a:t> Sensors</a:t>
            </a:r>
            <a:endParaRPr lang="en-IN" dirty="0">
              <a:latin typeface="Times New Roman" panose="020206030504050203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Laser sensors</a:t>
            </a:r>
            <a:endParaRPr lang="en-IN" sz="1600" dirty="0">
              <a:latin typeface="Times New Roman" panose="020206030504050203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Ultrasonics</a:t>
            </a:r>
            <a:endParaRPr lang="en-IN" sz="2000" dirty="0">
              <a:latin typeface="Times New Roman" panose="020206030504050203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3" name="object 3"/>
          <p:cNvSpPr txBox="1"/>
          <p:nvPr/>
        </p:nvSpPr>
        <p:spPr>
          <a:xfrm>
            <a:off x="10265807" y="2883059"/>
            <a:ext cx="1282700"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400" b="1" dirty="0">
                <a:latin typeface="Times New Roman" panose="02020603050405020304"/>
                <a:cs typeface="Trebuchet MS" panose="020B0603020202020204"/>
              </a:rPr>
              <a:t>M</a:t>
            </a:r>
            <a:r>
              <a:rPr lang="en-IN" sz="1600" b="1" dirty="0">
                <a:latin typeface="Times New Roman" panose="02020603050405020304"/>
                <a:cs typeface="Trebuchet MS" panose="020B0603020202020204"/>
              </a:rPr>
              <a:t>otion Senso</a:t>
            </a:r>
            <a:r>
              <a:rPr lang="en-IN" sz="1400" b="1" dirty="0">
                <a:latin typeface="Times New Roman" panose="02020603050405020304"/>
                <a:cs typeface="Trebuchet MS" panose="020B0603020202020204"/>
              </a:rPr>
              <a:t>rs</a:t>
            </a:r>
            <a:endParaRPr lang="en-IN" sz="1400" b="1" dirty="0">
              <a:latin typeface="Times New Roman" panose="020206030504050203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Network and home automation Control platform</a:t>
            </a:r>
            <a:endParaRPr lang="en-IN" sz="2000" dirty="0">
              <a:latin typeface="Times New Roman" panose="020206030504050203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Admin control</a:t>
            </a:r>
            <a:r>
              <a:rPr lang="en-US" altLang="en-IN" sz="1400" dirty="0">
                <a:latin typeface="Times New Roman" panose="02020603050405020304"/>
                <a:cs typeface="Trebuchet MS" panose="020B0603020202020204"/>
              </a:rPr>
              <a:t> application</a:t>
            </a:r>
            <a:endParaRPr lang="en-US" altLang="en-IN" sz="1400" dirty="0">
              <a:latin typeface="Times New Roman" panose="020206030504050203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Home Security system</a:t>
            </a:r>
            <a:endParaRPr lang="en-IN" sz="1400" dirty="0">
              <a:latin typeface="Times New Roman" panose="020206030504050203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VPN</a:t>
            </a:r>
            <a:endParaRPr lang="en-IN" sz="2000" dirty="0">
              <a:latin typeface="Times New Roman" panose="020206030504050203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Network Sniffer</a:t>
            </a:r>
            <a:endParaRPr lang="en-IN" sz="1400" dirty="0">
              <a:latin typeface="Times New Roman" panose="020206030504050203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5" name="object 3"/>
          <p:cNvSpPr txBox="1"/>
          <p:nvPr/>
        </p:nvSpPr>
        <p:spPr>
          <a:xfrm>
            <a:off x="4662249" y="1745536"/>
            <a:ext cx="1336278"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IP surveillance camera</a:t>
            </a:r>
            <a:endParaRPr lang="en-IN" sz="1600" dirty="0">
              <a:latin typeface="Times New Roman" panose="020206030504050203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dirty="0">
                <a:latin typeface="Times New Roman" panose="02020603050405020304"/>
                <a:cs typeface="Trebuchet MS" panose="020B0603020202020204"/>
              </a:rPr>
              <a:t>Honeypot Systems</a:t>
            </a:r>
            <a:endParaRPr lang="en-US" altLang="en-IN" dirty="0">
              <a:latin typeface="Times New Roman" panose="020206030504050203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Door Lock</a:t>
            </a:r>
            <a:endParaRPr lang="en-IN" sz="2000" dirty="0">
              <a:latin typeface="Times New Roman" panose="020206030504050203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nchor="t">
            <a:spAutoFit/>
          </a:bodyPr>
          <a:lstStyle/>
          <a:p>
            <a:pPr marL="12700" algn="ctr">
              <a:spcBef>
                <a:spcPts val="100"/>
              </a:spcBef>
            </a:pPr>
            <a:r>
              <a:rPr lang="en-US" altLang="en-IN" sz="2000" dirty="0">
                <a:latin typeface="Times New Roman" panose="02020603050405020304"/>
                <a:cs typeface="Trebuchet MS" panose="020B0603020202020204"/>
              </a:rPr>
              <a:t>Media Server </a:t>
            </a:r>
            <a:endParaRPr lang="en-US" altLang="en-IN" sz="2000" dirty="0">
              <a:latin typeface="Times New Roman" panose="020206030504050203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TV</a:t>
            </a:r>
            <a:endParaRPr lang="en-US" altLang="en-IN" sz="2000" dirty="0">
              <a:latin typeface="Times New Roman" panose="020206030504050203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Storage</a:t>
            </a:r>
            <a:endParaRPr lang="en-US" altLang="en-IN" sz="2000" dirty="0">
              <a:latin typeface="Times New Roman" panose="020206030504050203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5400000" flipH="1" flipV="1">
            <a:off x="4318637" y="2333906"/>
            <a:ext cx="1094854" cy="928648"/>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450416"/>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52" name="object 3"/>
          <p:cNvSpPr txBox="1"/>
          <p:nvPr/>
        </p:nvSpPr>
        <p:spPr>
          <a:xfrm>
            <a:off x="8462645" y="4017645"/>
            <a:ext cx="1848326"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Smart Notification System</a:t>
            </a:r>
            <a:endParaRPr lang="en-IN" sz="1600" b="1" dirty="0">
              <a:latin typeface="Times New Roman" panose="020206030504050203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000990" y="342900"/>
            <a:ext cx="597771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WORKFLOW</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0" name="object 3"/>
          <p:cNvSpPr txBox="1"/>
          <p:nvPr/>
        </p:nvSpPr>
        <p:spPr>
          <a:xfrm>
            <a:off x="2286000" y="2225675"/>
            <a:ext cx="2149475"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User turns on the IDS</a:t>
            </a:r>
            <a:endParaRPr lang="en-IN" sz="1600" b="1" dirty="0">
              <a:latin typeface="Times New Roman" panose="020206030504050203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2" name="object 3"/>
          <p:cNvSpPr txBox="1"/>
          <p:nvPr/>
        </p:nvSpPr>
        <p:spPr>
          <a:xfrm>
            <a:off x="1981200" y="3390265"/>
            <a:ext cx="2826385" cy="1243330"/>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Honeypots , Notification systems , Detection sensors , Network Sniffers , and the web app portals are configured and turned on.</a:t>
            </a:r>
            <a:endParaRPr lang="en-IN" sz="1600" b="1" dirty="0">
              <a:latin typeface="Times New Roman" panose="020206030504050203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4" name="object 3"/>
          <p:cNvSpPr txBox="1"/>
          <p:nvPr/>
        </p:nvSpPr>
        <p:spPr>
          <a:xfrm>
            <a:off x="6248400" y="3792855"/>
            <a:ext cx="996950" cy="517525"/>
          </a:xfrm>
          <a:prstGeom prst="rect">
            <a:avLst/>
          </a:prstGeom>
        </p:spPr>
        <p:txBody>
          <a:bodyPr vert="horz" wrap="square" lIns="0" tIns="12700" rIns="0" bIns="0" rtlCol="0" anchor="t">
            <a:spAutoFit/>
          </a:bodyPr>
          <a:lstStyle/>
          <a:p>
            <a:pPr marL="12700" algn="just">
              <a:spcBef>
                <a:spcPts val="100"/>
              </a:spcBef>
            </a:pPr>
            <a:r>
              <a:rPr lang="en-IN" sz="1600" b="1" dirty="0">
                <a:latin typeface="Times New Roman" panose="02020603050405020304"/>
                <a:cs typeface="Trebuchet MS" panose="020B0603020202020204"/>
              </a:rPr>
              <a:t>Intrusion </a:t>
            </a:r>
            <a:endParaRPr lang="en-IN" sz="1600" b="1" dirty="0">
              <a:latin typeface="Times New Roman" panose="02020603050405020304"/>
              <a:cs typeface="Trebuchet MS" panose="020B0603020202020204"/>
            </a:endParaRPr>
          </a:p>
          <a:p>
            <a:pPr marL="12700" algn="just">
              <a:lnSpc>
                <a:spcPct val="100000"/>
              </a:lnSpc>
              <a:spcBef>
                <a:spcPts val="100"/>
              </a:spcBef>
            </a:pPr>
            <a:r>
              <a:rPr lang="en-IN" sz="1600" b="1" dirty="0">
                <a:latin typeface="Times New Roman" panose="02020603050405020304"/>
                <a:cs typeface="Trebuchet MS" panose="020B0603020202020204"/>
              </a:rPr>
              <a:t>Detected</a:t>
            </a:r>
            <a:endParaRPr lang="en-IN" sz="1600" b="1" dirty="0">
              <a:latin typeface="Times New Roman" panose="020206030504050203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8" name="object 3"/>
          <p:cNvSpPr txBox="1"/>
          <p:nvPr/>
        </p:nvSpPr>
        <p:spPr>
          <a:xfrm>
            <a:off x="6227445" y="5798820"/>
            <a:ext cx="996950"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Tables and databases</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Updated</a:t>
            </a:r>
            <a:endParaRPr lang="en-IN" sz="1600" b="1" dirty="0">
              <a:latin typeface="Times New Roman" panose="020206030504050203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0" name="object 3"/>
          <p:cNvSpPr txBox="1"/>
          <p:nvPr/>
        </p:nvSpPr>
        <p:spPr>
          <a:xfrm>
            <a:off x="5290185" y="7721600"/>
            <a:ext cx="2826385"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Smart Notification</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System sends alerts</a:t>
            </a:r>
            <a:r>
              <a:rPr lang="en-US" altLang="en-IN" sz="1600" b="1" dirty="0">
                <a:latin typeface="Times New Roman" panose="02020603050405020304"/>
                <a:cs typeface="Trebuchet MS" panose="020B0603020202020204"/>
              </a:rPr>
              <a:t> </a:t>
            </a:r>
            <a:r>
              <a:rPr lang="en-IN" sz="1600" b="1" dirty="0">
                <a:latin typeface="Times New Roman" panose="02020603050405020304"/>
                <a:cs typeface="Trebuchet MS" panose="020B0603020202020204"/>
              </a:rPr>
              <a:t>and advisory messages to the admin</a:t>
            </a:r>
            <a:endParaRPr lang="en-IN" sz="1600" b="1" dirty="0">
              <a:latin typeface="Times New Roman" panose="020206030504050203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2" name="object 3"/>
          <p:cNvSpPr txBox="1"/>
          <p:nvPr/>
        </p:nvSpPr>
        <p:spPr>
          <a:xfrm>
            <a:off x="9907905" y="6162675"/>
            <a:ext cx="101536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Admin takes necessary actions</a:t>
            </a:r>
            <a:endParaRPr lang="en-IN" sz="1600" b="1" dirty="0">
              <a:latin typeface="Times New Roman" panose="020206030504050203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4" name="object 3"/>
          <p:cNvSpPr txBox="1"/>
          <p:nvPr/>
        </p:nvSpPr>
        <p:spPr>
          <a:xfrm>
            <a:off x="13240385" y="5738495"/>
            <a:ext cx="1779905" cy="671979"/>
          </a:xfrm>
          <a:prstGeom prst="rect">
            <a:avLst/>
          </a:prstGeom>
        </p:spPr>
        <p:txBody>
          <a:bodyPr vert="horz" wrap="square" lIns="0" tIns="12700" rIns="0" bIns="0" rtlCol="0" anchor="t">
            <a:spAutoFit/>
          </a:bodyPr>
          <a:lstStyle/>
          <a:p>
            <a:pPr marL="12700" algn="ctr">
              <a:spcBef>
                <a:spcPts val="100"/>
              </a:spcBef>
            </a:pPr>
            <a:r>
              <a:rPr lang="en-IN" sz="1400" b="1" dirty="0">
                <a:latin typeface="Times New Roman" panose="02020603050405020304"/>
                <a:cs typeface="Trebuchet MS" panose="020B0603020202020204"/>
              </a:rPr>
              <a:t>Admin blocks </a:t>
            </a:r>
            <a:endParaRPr lang="en-IN" sz="1400" b="1" dirty="0">
              <a:latin typeface="Times New Roman" panose="02020603050405020304"/>
              <a:cs typeface="Trebuchet MS" panose="020B0603020202020204"/>
            </a:endParaRPr>
          </a:p>
          <a:p>
            <a:pPr marL="12700" algn="ctr">
              <a:lnSpc>
                <a:spcPct val="100000"/>
              </a:lnSpc>
              <a:spcBef>
                <a:spcPts val="100"/>
              </a:spcBef>
            </a:pPr>
            <a:r>
              <a:rPr lang="en-IN" sz="1400" b="1" dirty="0">
                <a:latin typeface="Times New Roman" panose="02020603050405020304"/>
                <a:cs typeface="Trebuchet MS" panose="020B0603020202020204"/>
              </a:rPr>
              <a:t>the intruder / Enables security protocols</a:t>
            </a:r>
            <a:endParaRPr lang="en-IN" sz="1400" b="1" dirty="0">
              <a:latin typeface="Times New Roman" panose="020206030504050203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6" name="object 3"/>
          <p:cNvSpPr txBox="1"/>
          <p:nvPr/>
        </p:nvSpPr>
        <p:spPr>
          <a:xfrm>
            <a:off x="11125200" y="7886700"/>
            <a:ext cx="2826385" cy="776605"/>
          </a:xfrm>
          <a:prstGeom prst="rect">
            <a:avLst/>
          </a:prstGeom>
        </p:spPr>
        <p:txBody>
          <a:bodyPr vert="horz" wrap="square" lIns="0" tIns="12700" rIns="0" bIns="0" rtlCol="0" anchor="t">
            <a:spAutoFit/>
          </a:bodyPr>
          <a:lstStyle/>
          <a:p>
            <a:pPr marL="12700" algn="ctr">
              <a:spcBef>
                <a:spcPts val="100"/>
              </a:spcBef>
            </a:pPr>
            <a:r>
              <a:rPr lang="en-IN" sz="1600" b="1" dirty="0">
                <a:latin typeface="Times New Roman" panose="02020603050405020304"/>
                <a:cs typeface="Trebuchet MS" panose="020B0603020202020204"/>
              </a:rPr>
              <a:t>All Systems lockdown</a:t>
            </a:r>
            <a:r>
              <a:rPr lang="en-US" altLang="en-IN" sz="1600" b="1" dirty="0">
                <a:latin typeface="Times New Roman" panose="02020603050405020304"/>
                <a:cs typeface="Trebuchet MS" panose="020B0603020202020204"/>
              </a:rPr>
              <a:t>,</a:t>
            </a:r>
            <a:r>
              <a:rPr lang="en-IN" sz="1600" b="1" dirty="0">
                <a:latin typeface="Times New Roman" panose="02020603050405020304"/>
                <a:cs typeface="Trebuchet MS" panose="020B0603020202020204"/>
              </a:rPr>
              <a:t> </a:t>
            </a:r>
            <a:endParaRPr lang="en-IN" sz="1600" b="1" dirty="0">
              <a:latin typeface="Times New Roman" panose="02020603050405020304"/>
              <a:cs typeface="Trebuchet MS" panose="020B0603020202020204"/>
            </a:endParaRPr>
          </a:p>
          <a:p>
            <a:pPr marL="12700" algn="ctr">
              <a:spcBef>
                <a:spcPts val="100"/>
              </a:spcBef>
            </a:pPr>
            <a:r>
              <a:rPr lang="en-IN" sz="1600" b="1" dirty="0">
                <a:latin typeface="Times New Roman" panose="02020603050405020304"/>
                <a:cs typeface="Trebuchet MS" panose="020B0603020202020204"/>
              </a:rPr>
              <a:t>Intruder Blocked from </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entering the system</a:t>
            </a:r>
            <a:endParaRPr lang="en-IN" sz="1600" b="1" dirty="0">
              <a:latin typeface="Times New Roman" panose="020206030504050203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5" name="object 3"/>
          <p:cNvSpPr txBox="1"/>
          <p:nvPr/>
        </p:nvSpPr>
        <p:spPr>
          <a:xfrm>
            <a:off x="12501880" y="3025140"/>
            <a:ext cx="111887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Keep True</a:t>
            </a:r>
            <a:endParaRPr lang="en-IN" sz="1600" b="1" dirty="0">
              <a:latin typeface="Times New Roman" panose="02020603050405020304"/>
              <a:cs typeface="Trebuchet MS" panose="020B0603020202020204"/>
            </a:endParaRPr>
          </a:p>
        </p:txBody>
      </p:sp>
      <p:cxnSp>
        <p:nvCxnSpPr>
          <p:cNvPr id="58" name="Elbow Connector 57"/>
          <p:cNvCxnSpPr>
            <a:stCxn id="21" idx="3"/>
            <a:endCxn id="24" idx="1"/>
          </p:cNvCxnSpPr>
          <p:nvPr/>
        </p:nvCxnSpPr>
        <p:spPr>
          <a:xfrm flipV="1">
            <a:off x="11339195" y="6074485"/>
            <a:ext cx="1901190" cy="6012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61" name="object 3"/>
          <p:cNvSpPr txBox="1"/>
          <p:nvPr/>
        </p:nvSpPr>
        <p:spPr>
          <a:xfrm>
            <a:off x="2362200" y="7694295"/>
            <a:ext cx="117284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Intruder information saved</a:t>
            </a:r>
            <a:r>
              <a:rPr lang="en-US" altLang="en-IN" sz="1600" b="1" dirty="0">
                <a:latin typeface="Times New Roman" panose="02020603050405020304"/>
                <a:cs typeface="Trebuchet MS" panose="020B0603020202020204"/>
              </a:rPr>
              <a:t> via honeypots</a:t>
            </a:r>
            <a:endParaRPr lang="en-US" altLang="en-IN" sz="1600" b="1" dirty="0">
              <a:latin typeface="Times New Roman" panose="020206030504050203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39536" y="266700"/>
            <a:ext cx="11634181" cy="99585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6000" spc="195" dirty="0">
                <a:latin typeface="Times New Roman" panose="02020603050405020304"/>
                <a:cs typeface="Trebuchet MS" panose="020B0603020202020204"/>
              </a:rPr>
              <a:t>PRODUCT</a:t>
            </a:r>
            <a:r>
              <a:rPr lang="en-US" altLang="en-IN" sz="6000" spc="195" dirty="0">
                <a:latin typeface="Times New Roman" panose="02020603050405020304"/>
                <a:cs typeface="Trebuchet MS" panose="020B0603020202020204"/>
              </a:rPr>
              <a:t> MODULES</a:t>
            </a:r>
            <a:endParaRPr lang="en-US" altLang="en-IN" sz="60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3" name="Text Box 2"/>
          <p:cNvSpPr txBox="1"/>
          <p:nvPr/>
        </p:nvSpPr>
        <p:spPr>
          <a:xfrm>
            <a:off x="2438400" y="2275205"/>
            <a:ext cx="6360160" cy="7477760"/>
          </a:xfrm>
          <a:prstGeom prst="rect">
            <a:avLst/>
          </a:prstGeom>
          <a:noFill/>
        </p:spPr>
        <p:txBody>
          <a:bodyPr wrap="square" lIns="91440" tIns="45720" rIns="91440" bIns="45720" rtlCol="0" anchor="t">
            <a:spAutoFit/>
          </a:bodyPr>
          <a:lstStyle/>
          <a:p>
            <a:r>
              <a:rPr lang="en-US" altLang="en-IN" sz="3200" b="1" spc="20" dirty="0">
                <a:solidFill>
                  <a:srgbClr val="000000"/>
                </a:solidFill>
                <a:latin typeface="Times New Roman" panose="02020603050405020304"/>
                <a:cs typeface="Times New Roman" panose="02020603050405020304"/>
                <a:sym typeface="+mn-ea"/>
              </a:rPr>
              <a:t>Network Gateway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Honeypot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IOT Modules</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Blynk Cloud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Computer Vision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Surveillance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Android App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endParaRPr lang="en-US" altLang="en-IN" sz="3200" b="1" spc="20" dirty="0">
              <a:solidFill>
                <a:srgbClr val="000000"/>
              </a:solidFill>
              <a:latin typeface="Times New Roman" panose="02020603050405020304" charset="0"/>
              <a:cs typeface="Times New Roman" panose="02020603050405020304" charset="0"/>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740428"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NETWORK GATEWAY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nSpc>
                <a:spcPct val="100000"/>
              </a:lnSpc>
              <a:spcBef>
                <a:spcPts val="1625"/>
              </a:spcBef>
            </a:pPr>
            <a:r>
              <a:rPr lang="en-IN" sz="2400" dirty="0">
                <a:latin typeface="Times New Roman" panose="02020603050405020304"/>
                <a:cs typeface="Times New Roman" panose="02020603050405020304"/>
              </a:rPr>
              <a:t>* Login functionality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Speed</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ISP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Latency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Router’s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DNS IP</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Apache2 Network Load      Balancing</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4965</Words>
  <Application>WPS Presentation</Application>
  <PresentationFormat>Custom</PresentationFormat>
  <Paragraphs>350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Trebuchet MS</vt:lpstr>
      <vt:lpstr>Times New Roman</vt:lpstr>
      <vt:lpstr>Calibri</vt:lpstr>
      <vt:lpstr>Yu Gothic UI Semilight</vt:lpstr>
      <vt:lpstr>Times New Roman</vt:lpstr>
      <vt:lpstr>Arial</vt:lpstr>
      <vt:lpstr>Microsoft YaHei</vt:lpstr>
      <vt:lpstr>Arial Unicode MS</vt:lpstr>
      <vt:lpstr>Office Theme</vt:lpstr>
      <vt:lpstr>PowerPoint 演示文稿</vt:lpstr>
      <vt:lpstr>Contents</vt:lpstr>
      <vt:lpstr>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home gateways. An estimate of about 10.5 Trillion Dollars is the round figure that cyber frauds are going to cost the world in the coming years.</vt:lpstr>
      <vt:lpstr>PowerPoint 演示文稿</vt:lpstr>
      <vt:lpstr>TECH STACK</vt:lpstr>
      <vt:lpstr>FRAMEWORK</vt:lpstr>
      <vt:lpstr>WORKFLOW</vt:lpstr>
      <vt:lpstr>PRODUCT MODULES</vt:lpstr>
      <vt:lpstr>NETWORK GATEWAY DASHBOARD</vt:lpstr>
      <vt:lpstr>HONEYPOT SYSTEM</vt:lpstr>
      <vt:lpstr>PowerPoint 演示文稿</vt:lpstr>
      <vt:lpstr>HARDWARE COMPONENTS</vt:lpstr>
      <vt:lpstr>IOT DEVICES</vt:lpstr>
      <vt:lpstr>BLYNK CLOUD DASHBOARD</vt:lpstr>
      <vt:lpstr>COMPUTER VISION MODULE</vt:lpstr>
      <vt:lpstr>Traction</vt:lpstr>
      <vt:lpstr>SURVEILLANCE DASHBOARD</vt:lpstr>
      <vt:lpstr>ADMIN CONTROL APPLICATION</vt:lpstr>
      <vt:lpstr>ONE STOP SOLUTION </vt:lpstr>
      <vt:lpstr>Target Market</vt:lpstr>
      <vt:lpstr>Direct  Competitors</vt:lpstr>
      <vt:lpstr>PowerPoint 演示文稿</vt:lpstr>
      <vt:lpstr>Increased Use of AI and  Machine Learning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acer</cp:lastModifiedBy>
  <cp:revision>366</cp:revision>
  <dcterms:created xsi:type="dcterms:W3CDTF">2023-04-26T08:39:00Z</dcterms:created>
  <dcterms:modified xsi:type="dcterms:W3CDTF">2024-05-22T15:11:27Z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2023-04-30T01:00:00Z</vt:filetime>
  </property>
  <property fmtid="{D5CDD505-2E9C-101B-9397-08002B2CF9AE}" pid="3" name="Creator">
    <vt:lpwstr>Canva</vt:lpwstr>
  </property>
  <property fmtid="{D5CDD505-2E9C-101B-9397-08002B2CF9AE}" pid="4" name="LastSaved">
    <vt:filetime>2023-04-30T01:00:00Z</vt:filetime>
  </property>
  <property fmtid="{D5CDD505-2E9C-101B-9397-08002B2CF9AE}" pid="5" name="ICV">
    <vt:lpwstr>17D7A334313E4DE891C7E0D0F1B2105A</vt:lpwstr>
  </property>
  <property fmtid="{D5CDD505-2E9C-101B-9397-08002B2CF9AE}" pid="6" name="KSOProductBuildVer">
    <vt:lpwstr>1033-12.2.0.16909</vt:lpwstr>
  </property>
</Properties>
</file>